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notesSlides/notesSlide48.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Override PartName="/ppt/notesSlides/notesSlide55.xml" ContentType="application/vnd.openxmlformats-officedocument.presentationml.notesSlide+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57"/>
  </p:notesMasterIdLst>
  <p:sldIdLst>
    <p:sldId id="535" r:id="rId2"/>
    <p:sldId id="753" r:id="rId3"/>
    <p:sldId id="754" r:id="rId4"/>
    <p:sldId id="755" r:id="rId5"/>
    <p:sldId id="756" r:id="rId6"/>
    <p:sldId id="747" r:id="rId7"/>
    <p:sldId id="748" r:id="rId8"/>
    <p:sldId id="749" r:id="rId9"/>
    <p:sldId id="758" r:id="rId10"/>
    <p:sldId id="814" r:id="rId11"/>
    <p:sldId id="815" r:id="rId12"/>
    <p:sldId id="822" r:id="rId13"/>
    <p:sldId id="760" r:id="rId14"/>
    <p:sldId id="816" r:id="rId15"/>
    <p:sldId id="817" r:id="rId16"/>
    <p:sldId id="823" r:id="rId17"/>
    <p:sldId id="750" r:id="rId18"/>
    <p:sldId id="800" r:id="rId19"/>
    <p:sldId id="762" r:id="rId20"/>
    <p:sldId id="818" r:id="rId21"/>
    <p:sldId id="839" r:id="rId22"/>
    <p:sldId id="819" r:id="rId23"/>
    <p:sldId id="824" r:id="rId24"/>
    <p:sldId id="834" r:id="rId25"/>
    <p:sldId id="825" r:id="rId26"/>
    <p:sldId id="803" r:id="rId27"/>
    <p:sldId id="852" r:id="rId28"/>
    <p:sldId id="764" r:id="rId29"/>
    <p:sldId id="765" r:id="rId30"/>
    <p:sldId id="766" r:id="rId31"/>
    <p:sldId id="767" r:id="rId32"/>
    <p:sldId id="820" r:id="rId33"/>
    <p:sldId id="840" r:id="rId34"/>
    <p:sldId id="821" r:id="rId35"/>
    <p:sldId id="835" r:id="rId36"/>
    <p:sldId id="769" r:id="rId37"/>
    <p:sldId id="808" r:id="rId38"/>
    <p:sldId id="770" r:id="rId39"/>
    <p:sldId id="771" r:id="rId40"/>
    <p:sldId id="772" r:id="rId41"/>
    <p:sldId id="773" r:id="rId42"/>
    <p:sldId id="830" r:id="rId43"/>
    <p:sldId id="841" r:id="rId44"/>
    <p:sldId id="842" r:id="rId45"/>
    <p:sldId id="831" r:id="rId46"/>
    <p:sldId id="843" r:id="rId47"/>
    <p:sldId id="774" r:id="rId48"/>
    <p:sldId id="775" r:id="rId49"/>
    <p:sldId id="776" r:id="rId50"/>
    <p:sldId id="858" r:id="rId51"/>
    <p:sldId id="853" r:id="rId52"/>
    <p:sldId id="854" r:id="rId53"/>
    <p:sldId id="855" r:id="rId54"/>
    <p:sldId id="856" r:id="rId55"/>
    <p:sldId id="857" r:id="rId56"/>
  </p:sldIdLst>
  <p:sldSz cx="9144000" cy="6858000" type="screen4x3"/>
  <p:notesSz cx="6858000" cy="9144000"/>
  <p:defaultTextStyle>
    <a:defPPr>
      <a:defRPr lang="en-US"/>
    </a:defPPr>
    <a:lvl1pPr algn="l" rtl="0" eaLnBrk="0" fontAlgn="base" hangingPunct="0">
      <a:spcBef>
        <a:spcPct val="0"/>
      </a:spcBef>
      <a:spcAft>
        <a:spcPct val="0"/>
      </a:spcAft>
      <a:defRPr sz="3200" b="1" kern="1200" baseline="-18000">
        <a:solidFill>
          <a:schemeClr val="tx1"/>
        </a:solidFill>
        <a:latin typeface="Arial" charset="0"/>
        <a:ea typeface="+mn-ea"/>
        <a:cs typeface="+mn-cs"/>
      </a:defRPr>
    </a:lvl1pPr>
    <a:lvl2pPr marL="457200" algn="l" rtl="0" eaLnBrk="0" fontAlgn="base" hangingPunct="0">
      <a:spcBef>
        <a:spcPct val="0"/>
      </a:spcBef>
      <a:spcAft>
        <a:spcPct val="0"/>
      </a:spcAft>
      <a:defRPr sz="3200" b="1" kern="1200" baseline="-18000">
        <a:solidFill>
          <a:schemeClr val="tx1"/>
        </a:solidFill>
        <a:latin typeface="Arial" charset="0"/>
        <a:ea typeface="+mn-ea"/>
        <a:cs typeface="+mn-cs"/>
      </a:defRPr>
    </a:lvl2pPr>
    <a:lvl3pPr marL="914400" algn="l" rtl="0" eaLnBrk="0" fontAlgn="base" hangingPunct="0">
      <a:spcBef>
        <a:spcPct val="0"/>
      </a:spcBef>
      <a:spcAft>
        <a:spcPct val="0"/>
      </a:spcAft>
      <a:defRPr sz="3200" b="1" kern="1200" baseline="-18000">
        <a:solidFill>
          <a:schemeClr val="tx1"/>
        </a:solidFill>
        <a:latin typeface="Arial" charset="0"/>
        <a:ea typeface="+mn-ea"/>
        <a:cs typeface="+mn-cs"/>
      </a:defRPr>
    </a:lvl3pPr>
    <a:lvl4pPr marL="1371600" algn="l" rtl="0" eaLnBrk="0" fontAlgn="base" hangingPunct="0">
      <a:spcBef>
        <a:spcPct val="0"/>
      </a:spcBef>
      <a:spcAft>
        <a:spcPct val="0"/>
      </a:spcAft>
      <a:defRPr sz="3200" b="1" kern="1200" baseline="-18000">
        <a:solidFill>
          <a:schemeClr val="tx1"/>
        </a:solidFill>
        <a:latin typeface="Arial" charset="0"/>
        <a:ea typeface="+mn-ea"/>
        <a:cs typeface="+mn-cs"/>
      </a:defRPr>
    </a:lvl4pPr>
    <a:lvl5pPr marL="1828800" algn="l" rtl="0" eaLnBrk="0" fontAlgn="base" hangingPunct="0">
      <a:spcBef>
        <a:spcPct val="0"/>
      </a:spcBef>
      <a:spcAft>
        <a:spcPct val="0"/>
      </a:spcAft>
      <a:defRPr sz="3200" b="1" kern="1200" baseline="-18000">
        <a:solidFill>
          <a:schemeClr val="tx1"/>
        </a:solidFill>
        <a:latin typeface="Arial" charset="0"/>
        <a:ea typeface="+mn-ea"/>
        <a:cs typeface="+mn-cs"/>
      </a:defRPr>
    </a:lvl5pPr>
    <a:lvl6pPr marL="2286000" algn="l" defTabSz="914400" rtl="0" eaLnBrk="1" latinLnBrk="0" hangingPunct="1">
      <a:defRPr sz="3200" b="1" kern="1200" baseline="-18000">
        <a:solidFill>
          <a:schemeClr val="tx1"/>
        </a:solidFill>
        <a:latin typeface="Arial" charset="0"/>
        <a:ea typeface="+mn-ea"/>
        <a:cs typeface="+mn-cs"/>
      </a:defRPr>
    </a:lvl6pPr>
    <a:lvl7pPr marL="2743200" algn="l" defTabSz="914400" rtl="0" eaLnBrk="1" latinLnBrk="0" hangingPunct="1">
      <a:defRPr sz="3200" b="1" kern="1200" baseline="-18000">
        <a:solidFill>
          <a:schemeClr val="tx1"/>
        </a:solidFill>
        <a:latin typeface="Arial" charset="0"/>
        <a:ea typeface="+mn-ea"/>
        <a:cs typeface="+mn-cs"/>
      </a:defRPr>
    </a:lvl7pPr>
    <a:lvl8pPr marL="3200400" algn="l" defTabSz="914400" rtl="0" eaLnBrk="1" latinLnBrk="0" hangingPunct="1">
      <a:defRPr sz="3200" b="1" kern="1200" baseline="-18000">
        <a:solidFill>
          <a:schemeClr val="tx1"/>
        </a:solidFill>
        <a:latin typeface="Arial" charset="0"/>
        <a:ea typeface="+mn-ea"/>
        <a:cs typeface="+mn-cs"/>
      </a:defRPr>
    </a:lvl8pPr>
    <a:lvl9pPr marL="3657600" algn="l" defTabSz="914400" rtl="0" eaLnBrk="1" latinLnBrk="0" hangingPunct="1">
      <a:defRPr sz="3200" b="1" kern="1200" baseline="-180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6FF"/>
    <a:srgbClr val="99FF33"/>
    <a:srgbClr val="660066"/>
    <a:srgbClr val="00CC00"/>
    <a:srgbClr val="996633"/>
    <a:srgbClr val="6666FF"/>
    <a:srgbClr val="CCFF99"/>
    <a:srgbClr val="DDDDDD"/>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8382" autoAdjust="0"/>
    <p:restoredTop sz="94680" autoAdjust="0"/>
  </p:normalViewPr>
  <p:slideViewPr>
    <p:cSldViewPr>
      <p:cViewPr>
        <p:scale>
          <a:sx n="71" d="100"/>
          <a:sy n="71" d="100"/>
        </p:scale>
        <p:origin x="-1242"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55" d="100"/>
          <a:sy n="55" d="100"/>
        </p:scale>
        <p:origin x="-2904" y="-102"/>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25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b="0" baseline="0" smtClean="0">
                <a:latin typeface="Times New Roman" pitchFamily="18" charset="0"/>
              </a:defRPr>
            </a:lvl1pPr>
          </a:lstStyle>
          <a:p>
            <a:pPr>
              <a:defRPr/>
            </a:pPr>
            <a:endParaRPr lang="en-US"/>
          </a:p>
        </p:txBody>
      </p:sp>
      <p:sp>
        <p:nvSpPr>
          <p:cNvPr id="9625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b="0" baseline="0" smtClean="0">
                <a:latin typeface="Times New Roman" pitchFamily="18" charset="0"/>
              </a:defRPr>
            </a:lvl1pPr>
          </a:lstStyle>
          <a:p>
            <a:pPr>
              <a:defRPr/>
            </a:pPr>
            <a:endParaRPr lang="en-US"/>
          </a:p>
        </p:txBody>
      </p:sp>
      <p:sp>
        <p:nvSpPr>
          <p:cNvPr id="1085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9625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9625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b="0" baseline="0" smtClean="0">
                <a:latin typeface="Times New Roman" pitchFamily="18" charset="0"/>
              </a:defRPr>
            </a:lvl1pPr>
          </a:lstStyle>
          <a:p>
            <a:pPr>
              <a:defRPr/>
            </a:pPr>
            <a:endParaRPr lang="en-US"/>
          </a:p>
        </p:txBody>
      </p:sp>
      <p:sp>
        <p:nvSpPr>
          <p:cNvPr id="9625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b="0" baseline="0" smtClean="0">
                <a:latin typeface="Times New Roman" pitchFamily="18" charset="0"/>
              </a:defRPr>
            </a:lvl1pPr>
          </a:lstStyle>
          <a:p>
            <a:pPr>
              <a:defRPr/>
            </a:pPr>
            <a:fld id="{9ECC897C-3899-4149-9469-85AB9D2FF15A}"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24318A60-6B40-470D-AC91-AE043F8894E0}" type="slidenum">
              <a:rPr lang="en-US"/>
              <a:pPr/>
              <a:t>1</a:t>
            </a:fld>
            <a:endParaRPr lang="en-US"/>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CAC10643-5897-4AB2-B4F4-D814A3DC7C87}" type="slidenum">
              <a:rPr lang="en-US"/>
              <a:pPr/>
              <a:t>10</a:t>
            </a:fld>
            <a:endParaRPr lang="en-US"/>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6214E767-E49A-4112-B4B5-9F41E09667D6}" type="slidenum">
              <a:rPr lang="en-US"/>
              <a:pPr/>
              <a:t>11</a:t>
            </a:fld>
            <a:endParaRPr lang="en-US"/>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p>
            <a:fld id="{CCBC382E-0718-47D9-AA08-EF9E97EA7BE9}" type="slidenum">
              <a:rPr lang="en-US"/>
              <a:pPr/>
              <a:t>12</a:t>
            </a:fld>
            <a:endParaRPr lang="en-US"/>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p>
            <a:fld id="{2EA9E64F-0531-488E-AC2C-01A3DD3996AB}" type="slidenum">
              <a:rPr lang="en-US"/>
              <a:pPr/>
              <a:t>13</a:t>
            </a:fld>
            <a:endParaRPr lang="en-US"/>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30A0BDBC-40D8-442F-91E0-245593FCA0D2}" type="slidenum">
              <a:rPr lang="en-US"/>
              <a:pPr/>
              <a:t>14</a:t>
            </a:fld>
            <a:endParaRPr lang="en-US"/>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69A6175A-FFD4-40E6-AECE-BBE5155EE077}" type="slidenum">
              <a:rPr lang="en-US"/>
              <a:pPr/>
              <a:t>15</a:t>
            </a:fld>
            <a:endParaRPr lang="en-US"/>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7A884C7A-A9B1-4AC2-A65F-9F5A0E122CE0}" type="slidenum">
              <a:rPr lang="en-US"/>
              <a:pPr/>
              <a:t>16</a:t>
            </a:fld>
            <a:endParaRPr 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13E39DD4-561D-4F77-8DDB-BAE3304B4B3D}" type="slidenum">
              <a:rPr lang="en-US"/>
              <a:pPr/>
              <a:t>17</a:t>
            </a:fld>
            <a:endParaRPr lang="en-US"/>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48C89B6A-223F-40AF-90D5-BFE9D2D92341}" type="slidenum">
              <a:rPr lang="en-US"/>
              <a:pPr/>
              <a:t>18</a:t>
            </a:fld>
            <a:endParaRPr lang="en-US"/>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1AE8CF1E-2E0B-4147-8C06-C378C0FC0F68}" type="slidenum">
              <a:rPr lang="en-US"/>
              <a:pPr/>
              <a:t>19</a:t>
            </a:fld>
            <a:endParaRPr lang="en-US"/>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3783F71A-FCBB-49A8-9FF8-37B4C6D2DCD3}" type="slidenum">
              <a:rPr lang="en-US"/>
              <a:pPr/>
              <a:t>2</a:t>
            </a:fld>
            <a:endParaRPr lang="en-US"/>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p>
            <a:fld id="{6D91C564-18DC-46E3-A5CE-E6437C70E414}" type="slidenum">
              <a:rPr lang="en-US"/>
              <a:pPr/>
              <a:t>20</a:t>
            </a:fld>
            <a:endParaRPr lang="en-US"/>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p>
            <a:fld id="{D32051F4-34F4-47E8-AC51-211A7AE0BAF1}" type="slidenum">
              <a:rPr lang="en-US"/>
              <a:pPr/>
              <a:t>21</a:t>
            </a:fld>
            <a:endParaRPr lang="en-US"/>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p>
            <a:fld id="{5E2FFC69-C1FA-468E-85EF-39D0041F8527}" type="slidenum">
              <a:rPr lang="en-US"/>
              <a:pPr/>
              <a:t>22</a:t>
            </a:fld>
            <a:endParaRPr lang="en-US"/>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457076C3-85A0-45E1-8F55-98D74A3E6CB4}" type="slidenum">
              <a:rPr lang="en-US"/>
              <a:pPr/>
              <a:t>23</a:t>
            </a:fld>
            <a:endParaRPr lang="en-US"/>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p>
            <a:fld id="{6B4A44BA-C45D-4240-B691-12E536407421}" type="slidenum">
              <a:rPr lang="en-US"/>
              <a:pPr/>
              <a:t>24</a:t>
            </a:fld>
            <a:endParaRPr lang="en-US"/>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5987E31B-BE62-4C6D-9ECD-40F6EA0A5EAF}" type="slidenum">
              <a:rPr lang="en-US"/>
              <a:pPr/>
              <a:t>25</a:t>
            </a:fld>
            <a:endParaRPr lang="en-US"/>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p:spPr>
        <p:txBody>
          <a:bodyPr/>
          <a:lstStyle/>
          <a:p>
            <a:fld id="{7548B578-E632-4E84-BF94-E4FA37EDA9C7}" type="slidenum">
              <a:rPr lang="en-US"/>
              <a:pPr/>
              <a:t>26</a:t>
            </a:fld>
            <a:endParaRPr lang="en-US"/>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5396FC01-605E-4389-88AB-63940118FD5D}" type="slidenum">
              <a:rPr lang="en-US"/>
              <a:pPr/>
              <a:t>27</a:t>
            </a:fld>
            <a:endParaRPr lang="en-US"/>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p:spPr>
        <p:txBody>
          <a:bodyPr/>
          <a:lstStyle/>
          <a:p>
            <a:fld id="{D3A13B5A-6A11-49B5-B961-DD6E53BC3B2D}" type="slidenum">
              <a:rPr lang="en-US"/>
              <a:pPr/>
              <a:t>28</a:t>
            </a:fld>
            <a:endParaRPr lang="en-US"/>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C4683AD4-62B8-4805-9942-795242BEE62D}" type="slidenum">
              <a:rPr lang="en-US"/>
              <a:pPr/>
              <a:t>29</a:t>
            </a:fld>
            <a:endParaRPr lang="en-US"/>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1619C62A-5418-4575-9735-2E16D9C49A21}" type="slidenum">
              <a:rPr lang="en-US"/>
              <a:pPr/>
              <a:t>3</a:t>
            </a:fld>
            <a:endParaRPr lang="en-US"/>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p:spPr>
        <p:txBody>
          <a:bodyPr/>
          <a:lstStyle/>
          <a:p>
            <a:fld id="{64155160-3514-48D2-809A-B9AF737CA11C}" type="slidenum">
              <a:rPr lang="en-US"/>
              <a:pPr/>
              <a:t>30</a:t>
            </a:fld>
            <a:endParaRPr lang="en-US"/>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p:spPr>
        <p:txBody>
          <a:bodyPr/>
          <a:lstStyle/>
          <a:p>
            <a:fld id="{6CDB0969-BCCC-4182-86FD-AAD1E3D76BAA}" type="slidenum">
              <a:rPr lang="en-US"/>
              <a:pPr/>
              <a:t>31</a:t>
            </a:fld>
            <a:endParaRPr lang="en-US"/>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p:spPr>
        <p:txBody>
          <a:bodyPr/>
          <a:lstStyle/>
          <a:p>
            <a:fld id="{D1F1A9EB-4DD0-4BA5-A7FB-38851E7E42AB}" type="slidenum">
              <a:rPr lang="en-US"/>
              <a:pPr/>
              <a:t>32</a:t>
            </a:fld>
            <a:endParaRPr lang="en-US"/>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FBC44739-EA0D-4E68-93AE-A5BD152CCAFA}" type="slidenum">
              <a:rPr lang="en-US"/>
              <a:pPr/>
              <a:t>33</a:t>
            </a:fld>
            <a:endParaRPr lang="en-US"/>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p>
            <a:fld id="{1BE338E9-06BD-4378-93B5-AA1C56CE46D7}" type="slidenum">
              <a:rPr lang="en-US"/>
              <a:pPr/>
              <a:t>34</a:t>
            </a:fld>
            <a:endParaRPr lang="en-US"/>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p>
            <a:fld id="{99D99063-EC47-446A-A43E-46DC25657AD8}" type="slidenum">
              <a:rPr lang="en-US"/>
              <a:pPr/>
              <a:t>35</a:t>
            </a:fld>
            <a:endParaRPr lang="en-US"/>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p>
            <a:fld id="{8DEF5287-9D45-413F-A5CA-97A4B6475C9E}" type="slidenum">
              <a:rPr lang="en-US"/>
              <a:pPr/>
              <a:t>36</a:t>
            </a:fld>
            <a:endParaRPr lang="en-US"/>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p:spPr>
        <p:txBody>
          <a:bodyPr/>
          <a:lstStyle/>
          <a:p>
            <a:fld id="{A32B7CB2-E581-4B9F-995A-E066B288831B}" type="slidenum">
              <a:rPr lang="en-US"/>
              <a:pPr/>
              <a:t>37</a:t>
            </a:fld>
            <a:endParaRPr lang="en-US"/>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p:spPr>
        <p:txBody>
          <a:bodyPr/>
          <a:lstStyle/>
          <a:p>
            <a:fld id="{7DF3203C-C01F-45C6-BB79-DC60E838F7F4}" type="slidenum">
              <a:rPr lang="en-US"/>
              <a:pPr/>
              <a:t>38</a:t>
            </a:fld>
            <a:endParaRPr lang="en-US"/>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p:spPr>
        <p:txBody>
          <a:bodyPr/>
          <a:lstStyle/>
          <a:p>
            <a:fld id="{68837CBC-EB89-4AE4-B4A9-BBAA0BB27E23}" type="slidenum">
              <a:rPr lang="en-US"/>
              <a:pPr/>
              <a:t>39</a:t>
            </a:fld>
            <a:endParaRPr lang="en-US"/>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4008C88C-2BE5-4AEB-B110-3FA6E7B06DFF}" type="slidenum">
              <a:rPr lang="en-US"/>
              <a:pPr/>
              <a:t>4</a:t>
            </a:fld>
            <a:endParaRPr lang="en-US"/>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p>
            <a:fld id="{8141EC5B-9C42-443C-AA72-9DA82A408F88}" type="slidenum">
              <a:rPr lang="en-US"/>
              <a:pPr/>
              <a:t>40</a:t>
            </a:fld>
            <a:endParaRPr lang="en-US"/>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p>
            <a:fld id="{A7386C15-D2EB-406A-9720-E8D5432413BD}" type="slidenum">
              <a:rPr lang="en-US"/>
              <a:pPr/>
              <a:t>41</a:t>
            </a:fld>
            <a:endParaRPr lang="en-US"/>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p>
            <a:fld id="{54EECB6A-7638-4986-96FC-4BDD1FEF33BF}" type="slidenum">
              <a:rPr lang="en-US"/>
              <a:pPr/>
              <a:t>42</a:t>
            </a:fld>
            <a:endParaRPr lang="en-US"/>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AD6D600F-2914-4085-A235-AF880F3C8B8B}" type="slidenum">
              <a:rPr lang="en-US"/>
              <a:pPr/>
              <a:t>43</a:t>
            </a:fld>
            <a:endParaRPr lang="en-US"/>
          </a:p>
        </p:txBody>
      </p:sp>
      <p:sp>
        <p:nvSpPr>
          <p:cNvPr id="172035" name="Rectangle 2"/>
          <p:cNvSpPr>
            <a:spLocks noGrp="1" noRot="1" noChangeAspect="1" noChangeArrowheads="1" noTextEdit="1"/>
          </p:cNvSpPr>
          <p:nvPr>
            <p:ph type="sldImg"/>
          </p:nvPr>
        </p:nvSpPr>
        <p:spPr>
          <a:ln/>
        </p:spPr>
      </p:sp>
      <p:sp>
        <p:nvSpPr>
          <p:cNvPr id="17203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p:spPr>
        <p:txBody>
          <a:bodyPr/>
          <a:lstStyle/>
          <a:p>
            <a:fld id="{99CA5AE3-9072-456D-9B65-F5ADAA136FA1}" type="slidenum">
              <a:rPr lang="en-US"/>
              <a:pPr/>
              <a:t>44</a:t>
            </a:fld>
            <a:endParaRPr lang="en-US"/>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p:spPr>
        <p:txBody>
          <a:bodyPr/>
          <a:lstStyle/>
          <a:p>
            <a:fld id="{F85C5567-29F5-4423-ABCA-7C739F9CA82E}" type="slidenum">
              <a:rPr lang="en-US"/>
              <a:pPr/>
              <a:t>45</a:t>
            </a:fld>
            <a:endParaRPr lang="en-US"/>
          </a:p>
        </p:txBody>
      </p:sp>
      <p:sp>
        <p:nvSpPr>
          <p:cNvPr id="174083" name="Rectangle 2"/>
          <p:cNvSpPr>
            <a:spLocks noGrp="1" noRot="1" noChangeAspect="1" noChangeArrowheads="1" noTextEdit="1"/>
          </p:cNvSpPr>
          <p:nvPr>
            <p:ph type="sldImg"/>
          </p:nvPr>
        </p:nvSpPr>
        <p:spPr>
          <a:ln/>
        </p:spPr>
      </p:sp>
      <p:sp>
        <p:nvSpPr>
          <p:cNvPr id="17408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7A23DC92-8813-4D41-9429-65E216C17350}" type="slidenum">
              <a:rPr lang="en-US"/>
              <a:pPr/>
              <a:t>46</a:t>
            </a:fld>
            <a:endParaRPr lang="en-US"/>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p:spPr>
        <p:txBody>
          <a:bodyPr/>
          <a:lstStyle/>
          <a:p>
            <a:fld id="{CB806DF7-F64E-43AD-8EEC-F2D7952482EF}" type="slidenum">
              <a:rPr lang="en-US"/>
              <a:pPr/>
              <a:t>47</a:t>
            </a:fld>
            <a:endParaRPr lang="en-US"/>
          </a:p>
        </p:txBody>
      </p:sp>
      <p:sp>
        <p:nvSpPr>
          <p:cNvPr id="176131" name="Rectangle 2"/>
          <p:cNvSpPr>
            <a:spLocks noGrp="1" noRot="1" noChangeAspect="1" noChangeArrowheads="1" noTextEdit="1"/>
          </p:cNvSpPr>
          <p:nvPr>
            <p:ph type="sldImg"/>
          </p:nvPr>
        </p:nvSpPr>
        <p:spPr>
          <a:ln/>
        </p:spPr>
      </p:sp>
      <p:sp>
        <p:nvSpPr>
          <p:cNvPr id="17613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p:spPr>
        <p:txBody>
          <a:bodyPr/>
          <a:lstStyle/>
          <a:p>
            <a:fld id="{BF9EA43D-9F46-4CF8-9C4C-82C049871EFB}" type="slidenum">
              <a:rPr lang="en-US"/>
              <a:pPr/>
              <a:t>48</a:t>
            </a:fld>
            <a:endParaRPr lang="en-US"/>
          </a:p>
        </p:txBody>
      </p:sp>
      <p:sp>
        <p:nvSpPr>
          <p:cNvPr id="181251" name="Rectangle 2"/>
          <p:cNvSpPr>
            <a:spLocks noGrp="1" noRot="1" noChangeAspect="1" noChangeArrowheads="1" noTextEdit="1"/>
          </p:cNvSpPr>
          <p:nvPr>
            <p:ph type="sldImg"/>
          </p:nvPr>
        </p:nvSpPr>
        <p:spPr>
          <a:ln/>
        </p:spPr>
      </p:sp>
      <p:sp>
        <p:nvSpPr>
          <p:cNvPr id="18125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p:spPr>
        <p:txBody>
          <a:bodyPr/>
          <a:lstStyle/>
          <a:p>
            <a:fld id="{8CCD540D-7B06-4589-ACB4-26F170F468D9}" type="slidenum">
              <a:rPr lang="en-US"/>
              <a:pPr/>
              <a:t>49</a:t>
            </a:fld>
            <a:endParaRPr lang="en-US"/>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BBFFD671-5E7C-415F-A387-905455BBB760}" type="slidenum">
              <a:rPr lang="en-US"/>
              <a:pPr/>
              <a:t>5</a:t>
            </a:fld>
            <a:endParaRPr lang="en-US"/>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p:spPr>
        <p:txBody>
          <a:bodyPr/>
          <a:lstStyle/>
          <a:p>
            <a:fld id="{8CCD540D-7B06-4589-ACB4-26F170F468D9}" type="slidenum">
              <a:rPr lang="en-US"/>
              <a:pPr/>
              <a:t>50</a:t>
            </a:fld>
            <a:endParaRPr lang="en-US"/>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p:spPr>
        <p:txBody>
          <a:bodyPr/>
          <a:lstStyle/>
          <a:p>
            <a:fld id="{64F1BF61-8C02-4759-9894-FBAA2A68430C}" type="slidenum">
              <a:rPr lang="en-US"/>
              <a:pPr/>
              <a:t>51</a:t>
            </a:fld>
            <a:endParaRPr lang="en-US"/>
          </a:p>
        </p:txBody>
      </p:sp>
      <p:sp>
        <p:nvSpPr>
          <p:cNvPr id="183299" name="Rectangle 2"/>
          <p:cNvSpPr>
            <a:spLocks noGrp="1" noRot="1" noChangeAspect="1" noChangeArrowheads="1" noTextEdit="1"/>
          </p:cNvSpPr>
          <p:nvPr>
            <p:ph type="sldImg"/>
          </p:nvPr>
        </p:nvSpPr>
        <p:spPr>
          <a:ln/>
        </p:spPr>
      </p:sp>
      <p:sp>
        <p:nvSpPr>
          <p:cNvPr id="18330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p:spPr>
        <p:txBody>
          <a:bodyPr/>
          <a:lstStyle/>
          <a:p>
            <a:fld id="{24AB71CE-4D28-4988-98C4-FB24A03ECC9B}" type="slidenum">
              <a:rPr lang="en-US"/>
              <a:pPr/>
              <a:t>52</a:t>
            </a:fld>
            <a:endParaRPr lang="en-US"/>
          </a:p>
        </p:txBody>
      </p:sp>
      <p:sp>
        <p:nvSpPr>
          <p:cNvPr id="186371" name="Rectangle 2"/>
          <p:cNvSpPr>
            <a:spLocks noGrp="1" noRot="1" noChangeAspect="1" noChangeArrowheads="1" noTextEdit="1"/>
          </p:cNvSpPr>
          <p:nvPr>
            <p:ph type="sldImg"/>
          </p:nvPr>
        </p:nvSpPr>
        <p:spPr>
          <a:ln/>
        </p:spPr>
      </p:sp>
      <p:sp>
        <p:nvSpPr>
          <p:cNvPr id="18637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p:spPr>
        <p:txBody>
          <a:bodyPr/>
          <a:lstStyle/>
          <a:p>
            <a:fld id="{B40B64D1-76A7-4AD1-8E94-A6CB5C4DFD8C}" type="slidenum">
              <a:rPr lang="en-US"/>
              <a:pPr/>
              <a:t>53</a:t>
            </a:fld>
            <a:endParaRPr lang="en-US"/>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p:spPr>
        <p:txBody>
          <a:bodyPr/>
          <a:lstStyle/>
          <a:p>
            <a:fld id="{7AAA2666-0B0E-481D-AE8B-FB8C798D96D7}" type="slidenum">
              <a:rPr lang="en-US"/>
              <a:pPr/>
              <a:t>54</a:t>
            </a:fld>
            <a:endParaRPr lang="en-US"/>
          </a:p>
        </p:txBody>
      </p:sp>
      <p:sp>
        <p:nvSpPr>
          <p:cNvPr id="196611" name="Rectangle 2"/>
          <p:cNvSpPr>
            <a:spLocks noGrp="1" noRot="1" noChangeAspect="1" noChangeArrowheads="1" noTextEdit="1"/>
          </p:cNvSpPr>
          <p:nvPr>
            <p:ph type="sldImg"/>
          </p:nvPr>
        </p:nvSpPr>
        <p:spPr>
          <a:ln/>
        </p:spPr>
      </p:sp>
      <p:sp>
        <p:nvSpPr>
          <p:cNvPr id="19661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p:spPr>
        <p:txBody>
          <a:bodyPr/>
          <a:lstStyle/>
          <a:p>
            <a:fld id="{B40B64D1-76A7-4AD1-8E94-A6CB5C4DFD8C}" type="slidenum">
              <a:rPr lang="en-US"/>
              <a:pPr/>
              <a:t>55</a:t>
            </a:fld>
            <a:endParaRPr lang="en-US"/>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2278FDBE-592B-4335-B828-B50C72FE458E}" type="slidenum">
              <a:rPr lang="en-US"/>
              <a:pPr/>
              <a:t>6</a:t>
            </a:fld>
            <a:endParaRPr lang="en-US"/>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34D04F64-EB0D-4D66-BEA9-440FFB9BCA12}" type="slidenum">
              <a:rPr lang="en-US"/>
              <a:pPr/>
              <a:t>7</a:t>
            </a:fld>
            <a:endParaRPr lang="en-US"/>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B03BD615-25B3-4F8F-AC83-3A69F431EE52}" type="slidenum">
              <a:rPr lang="en-US"/>
              <a:pPr/>
              <a:t>8</a:t>
            </a:fld>
            <a:endParaRPr lang="en-US"/>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CCCC0F5C-5BA4-48F1-BB68-40625BAA8692}" type="slidenum">
              <a:rPr lang="en-US"/>
              <a:pPr/>
              <a:t>9</a:t>
            </a:fld>
            <a:endParaRPr lang="en-US"/>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a:defRPr/>
                </a:pPr>
                <a:endParaRPr lang="en-US"/>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defRPr/>
                </a:pPr>
                <a:endParaRPr lang="en-US"/>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a:defRPr/>
                </a:pPr>
                <a:endParaRPr lang="en-US"/>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defRPr/>
                </a:pPr>
                <a:endParaRPr lang="en-US"/>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defRPr/>
              </a:pPr>
              <a:endParaRPr lang="en-US"/>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en-US"/>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en-US"/>
            </a:p>
          </p:txBody>
        </p:sp>
      </p:grpSp>
      <p:sp>
        <p:nvSpPr>
          <p:cNvPr id="14" name="Text Box 17"/>
          <p:cNvSpPr txBox="1">
            <a:spLocks noChangeArrowheads="1"/>
          </p:cNvSpPr>
          <p:nvPr userDrawn="1"/>
        </p:nvSpPr>
        <p:spPr bwMode="auto">
          <a:xfrm>
            <a:off x="0" y="6553200"/>
            <a:ext cx="2209800" cy="304800"/>
          </a:xfrm>
          <a:prstGeom prst="rect">
            <a:avLst/>
          </a:prstGeom>
          <a:noFill/>
          <a:ln w="9525">
            <a:noFill/>
            <a:miter lim="800000"/>
            <a:headEnd/>
            <a:tailEnd/>
          </a:ln>
          <a:effectLst/>
        </p:spPr>
        <p:txBody>
          <a:bodyPr>
            <a:spAutoFit/>
          </a:bodyPr>
          <a:lstStyle/>
          <a:p>
            <a:pPr eaLnBrk="1" hangingPunct="1">
              <a:spcBef>
                <a:spcPct val="50000"/>
              </a:spcBef>
              <a:defRPr/>
            </a:pPr>
            <a:r>
              <a:rPr lang="en-US" altLang="en-US" sz="1400" b="0" baseline="0">
                <a:latin typeface="McGrawHill-Italic" pitchFamily="2" charset="0"/>
              </a:rPr>
              <a:t>McGraw-Hill</a:t>
            </a:r>
            <a:endParaRPr lang="en-US" altLang="en-US" sz="2400" b="0" baseline="0">
              <a:latin typeface="Times New Roman" pitchFamily="18" charset="0"/>
            </a:endParaRPr>
          </a:p>
        </p:txBody>
      </p:sp>
      <p:sp>
        <p:nvSpPr>
          <p:cNvPr id="15" name="Text Box 18"/>
          <p:cNvSpPr txBox="1">
            <a:spLocks noChangeArrowheads="1"/>
          </p:cNvSpPr>
          <p:nvPr userDrawn="1"/>
        </p:nvSpPr>
        <p:spPr bwMode="auto">
          <a:xfrm>
            <a:off x="4572000" y="6553200"/>
            <a:ext cx="4572000" cy="304800"/>
          </a:xfrm>
          <a:prstGeom prst="rect">
            <a:avLst/>
          </a:prstGeom>
          <a:noFill/>
          <a:ln w="9525">
            <a:noFill/>
            <a:miter lim="800000"/>
            <a:headEnd/>
            <a:tailEnd/>
          </a:ln>
          <a:effectLst/>
        </p:spPr>
        <p:txBody>
          <a:bodyPr>
            <a:spAutoFit/>
          </a:bodyPr>
          <a:lstStyle/>
          <a:p>
            <a:pPr algn="r" eaLnBrk="1" hangingPunct="1">
              <a:spcBef>
                <a:spcPct val="50000"/>
              </a:spcBef>
              <a:buFontTx/>
              <a:buChar char="©"/>
              <a:defRPr/>
            </a:pPr>
            <a:r>
              <a:rPr lang="en-US" altLang="en-US" sz="1400" b="0" baseline="0">
                <a:latin typeface="McGrawHill-Italic" pitchFamily="2" charset="0"/>
              </a:rPr>
              <a:t>The McGraw-Hill Companies, Inc., 2000</a:t>
            </a:r>
            <a:endParaRPr lang="en-US" altLang="en-US" sz="2400" b="0" baseline="0">
              <a:latin typeface="Times New Roman" pitchFamily="18" charset="0"/>
            </a:endParaRPr>
          </a:p>
        </p:txBody>
      </p:sp>
      <p:sp>
        <p:nvSpPr>
          <p:cNvPr id="210956" name="Rectangle 12"/>
          <p:cNvSpPr>
            <a:spLocks noGrp="1" noChangeArrowheads="1"/>
          </p:cNvSpPr>
          <p:nvPr>
            <p:ph type="ctrTitle"/>
          </p:nvPr>
        </p:nvSpPr>
        <p:spPr bwMode="auto">
          <a:xfrm>
            <a:off x="990600" y="1676400"/>
            <a:ext cx="7772400" cy="1462088"/>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lvl1pPr>
              <a:defRPr/>
            </a:lvl1pPr>
          </a:lstStyle>
          <a:p>
            <a:r>
              <a:rPr lang="en-US"/>
              <a:t>Click to edit Master title style</a:t>
            </a:r>
          </a:p>
        </p:txBody>
      </p:sp>
      <p:sp>
        <p:nvSpPr>
          <p:cNvPr id="210957" name="Rectangle 13"/>
          <p:cNvSpPr>
            <a:spLocks noGrp="1" noChangeArrowheads="1"/>
          </p:cNvSpPr>
          <p:nvPr>
            <p:ph type="subTitle" idx="1"/>
          </p:nvPr>
        </p:nvSpPr>
        <p:spPr bwMode="auto">
          <a:xfrm>
            <a:off x="1371600" y="3886200"/>
            <a:ext cx="6400800" cy="17526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marL="0" indent="0" algn="ctr">
              <a:buFont typeface="Wingdings" pitchFamily="2" charset="2"/>
              <a:buNone/>
              <a:defRPr/>
            </a:lvl1pPr>
          </a:lstStyle>
          <a:p>
            <a:r>
              <a:rPr lang="en-US"/>
              <a:t>Click to edit Master subtitle style</a:t>
            </a:r>
          </a:p>
        </p:txBody>
      </p:sp>
      <p:sp>
        <p:nvSpPr>
          <p:cNvPr id="16" name="Date Placeholder 15"/>
          <p:cNvSpPr>
            <a:spLocks noGrp="1" noChangeArrowheads="1"/>
          </p:cNvSpPr>
          <p:nvPr>
            <p:ph type="dt" sz="half" idx="10"/>
          </p:nvPr>
        </p:nvSpPr>
        <p:spPr bwMode="auto">
          <a:xfrm>
            <a:off x="990600" y="6248400"/>
            <a:ext cx="19050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hangingPunct="1">
              <a:defRPr sz="1400" b="0" baseline="0" smtClean="0">
                <a:solidFill>
                  <a:schemeClr val="bg2"/>
                </a:solidFill>
                <a:latin typeface="+mn-lt"/>
              </a:defRPr>
            </a:lvl1pPr>
          </a:lstStyle>
          <a:p>
            <a:pPr>
              <a:defRPr/>
            </a:pPr>
            <a:endParaRPr lang="en-US"/>
          </a:p>
        </p:txBody>
      </p:sp>
      <p:sp>
        <p:nvSpPr>
          <p:cNvPr id="17" name="Footer Placeholder 16"/>
          <p:cNvSpPr>
            <a:spLocks noGrp="1" noChangeArrowheads="1"/>
          </p:cNvSpPr>
          <p:nvPr>
            <p:ph type="ftr" sz="quarter" idx="11"/>
          </p:nvPr>
        </p:nvSpPr>
        <p:spPr bwMode="auto">
          <a:xfrm>
            <a:off x="3429000" y="6248400"/>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eaLnBrk="1" hangingPunct="1">
              <a:defRPr sz="1400" b="0" baseline="0" smtClean="0">
                <a:solidFill>
                  <a:schemeClr val="bg2"/>
                </a:solidFill>
                <a:latin typeface="+mn-lt"/>
              </a:defRPr>
            </a:lvl1pPr>
          </a:lstStyle>
          <a:p>
            <a:pPr>
              <a:defRPr/>
            </a:pPr>
            <a:endParaRPr lang="en-US"/>
          </a:p>
        </p:txBody>
      </p:sp>
      <p:sp>
        <p:nvSpPr>
          <p:cNvPr id="18" name="Rectangle 17"/>
          <p:cNvSpPr>
            <a:spLocks noGrp="1" noChangeArrowheads="1"/>
          </p:cNvSpPr>
          <p:nvPr>
            <p:ph type="sldNum" sz="quarter" idx="12"/>
          </p:nvPr>
        </p:nvSpPr>
        <p:spPr>
          <a:xfrm>
            <a:off x="6858000" y="6248400"/>
            <a:ext cx="1905000" cy="457200"/>
          </a:xfrm>
        </p:spPr>
        <p:txBody>
          <a:bodyPr/>
          <a:lstStyle>
            <a:lvl1pPr algn="r">
              <a:defRPr sz="1400" b="0" smtClean="0">
                <a:latin typeface="+mn-lt"/>
              </a:defRPr>
            </a:lvl1pPr>
          </a:lstStyle>
          <a:p>
            <a:pPr>
              <a:defRPr/>
            </a:pPr>
            <a:fld id="{C7101DD6-27AC-464F-A9CD-0C340A5E5508}"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6"/>
          <p:cNvSpPr>
            <a:spLocks noGrp="1" noChangeArrowheads="1"/>
          </p:cNvSpPr>
          <p:nvPr>
            <p:ph type="sldNum" sz="quarter" idx="10"/>
          </p:nvPr>
        </p:nvSpPr>
        <p:spPr>
          <a:ln/>
        </p:spPr>
        <p:txBody>
          <a:bodyPr/>
          <a:lstStyle>
            <a:lvl1pPr>
              <a:defRPr/>
            </a:lvl1pPr>
          </a:lstStyle>
          <a:p>
            <a:pPr>
              <a:defRPr/>
            </a:pPr>
            <a:r>
              <a:rPr lang="en-US"/>
              <a:t>11.</a:t>
            </a:r>
            <a:fld id="{6A27D5F8-FD74-42DB-B887-3E7B31F57E29}"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6"/>
          <p:cNvSpPr>
            <a:spLocks noGrp="1" noChangeArrowheads="1"/>
          </p:cNvSpPr>
          <p:nvPr>
            <p:ph type="sldNum" sz="quarter" idx="10"/>
          </p:nvPr>
        </p:nvSpPr>
        <p:spPr>
          <a:ln/>
        </p:spPr>
        <p:txBody>
          <a:bodyPr/>
          <a:lstStyle>
            <a:lvl1pPr>
              <a:defRPr/>
            </a:lvl1pPr>
          </a:lstStyle>
          <a:p>
            <a:pPr>
              <a:defRPr/>
            </a:pPr>
            <a:r>
              <a:rPr lang="en-US"/>
              <a:t>11.</a:t>
            </a:r>
            <a:fld id="{25AEE43C-DD67-436D-8A20-628FF7D571C4}"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16"/>
          <p:cNvSpPr>
            <a:spLocks noGrp="1" noChangeArrowheads="1"/>
          </p:cNvSpPr>
          <p:nvPr>
            <p:ph type="sldNum" sz="quarter" idx="10"/>
          </p:nvPr>
        </p:nvSpPr>
        <p:spPr>
          <a:ln/>
        </p:spPr>
        <p:txBody>
          <a:bodyPr/>
          <a:lstStyle>
            <a:lvl1pPr>
              <a:defRPr/>
            </a:lvl1pPr>
          </a:lstStyle>
          <a:p>
            <a:pPr>
              <a:defRPr/>
            </a:pPr>
            <a:r>
              <a:rPr lang="en-US"/>
              <a:t>11.</a:t>
            </a:r>
            <a:fld id="{4078FEAD-0081-4A35-BF75-D437250571ED}"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6"/>
          <p:cNvSpPr>
            <a:spLocks noGrp="1" noChangeArrowheads="1"/>
          </p:cNvSpPr>
          <p:nvPr>
            <p:ph type="sldNum" sz="quarter" idx="10"/>
          </p:nvPr>
        </p:nvSpPr>
        <p:spPr>
          <a:ln/>
        </p:spPr>
        <p:txBody>
          <a:bodyPr/>
          <a:lstStyle>
            <a:lvl1pPr>
              <a:defRPr/>
            </a:lvl1pPr>
          </a:lstStyle>
          <a:p>
            <a:pPr>
              <a:defRPr/>
            </a:pPr>
            <a:r>
              <a:rPr lang="en-US"/>
              <a:t>11.</a:t>
            </a:r>
            <a:fld id="{FC095FB8-B065-42A8-97B5-3192737E59CC}"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6"/>
          <p:cNvSpPr>
            <a:spLocks noGrp="1" noChangeArrowheads="1"/>
          </p:cNvSpPr>
          <p:nvPr>
            <p:ph type="sldNum" sz="quarter" idx="10"/>
          </p:nvPr>
        </p:nvSpPr>
        <p:spPr>
          <a:ln/>
        </p:spPr>
        <p:txBody>
          <a:bodyPr/>
          <a:lstStyle>
            <a:lvl1pPr>
              <a:defRPr/>
            </a:lvl1pPr>
          </a:lstStyle>
          <a:p>
            <a:pPr>
              <a:defRPr/>
            </a:pPr>
            <a:r>
              <a:rPr lang="en-US"/>
              <a:t>11.</a:t>
            </a:r>
            <a:fld id="{02BB6C8F-AF61-43D7-A597-EC325E5FF46E}"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6"/>
          <p:cNvSpPr>
            <a:spLocks noGrp="1" noChangeArrowheads="1"/>
          </p:cNvSpPr>
          <p:nvPr>
            <p:ph type="sldNum" sz="quarter" idx="10"/>
          </p:nvPr>
        </p:nvSpPr>
        <p:spPr>
          <a:ln/>
        </p:spPr>
        <p:txBody>
          <a:bodyPr/>
          <a:lstStyle>
            <a:lvl1pPr>
              <a:defRPr/>
            </a:lvl1pPr>
          </a:lstStyle>
          <a:p>
            <a:pPr>
              <a:defRPr/>
            </a:pPr>
            <a:r>
              <a:rPr lang="en-US"/>
              <a:t>11.</a:t>
            </a:r>
            <a:fld id="{D4C68602-F4D9-415B-AC30-9298AB074ED7}"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6"/>
          <p:cNvSpPr>
            <a:spLocks noGrp="1" noChangeArrowheads="1"/>
          </p:cNvSpPr>
          <p:nvPr>
            <p:ph type="sldNum" sz="quarter" idx="10"/>
          </p:nvPr>
        </p:nvSpPr>
        <p:spPr>
          <a:ln/>
        </p:spPr>
        <p:txBody>
          <a:bodyPr/>
          <a:lstStyle>
            <a:lvl1pPr>
              <a:defRPr/>
            </a:lvl1pPr>
          </a:lstStyle>
          <a:p>
            <a:pPr>
              <a:defRPr/>
            </a:pPr>
            <a:r>
              <a:rPr lang="en-US"/>
              <a:t>11.</a:t>
            </a:r>
            <a:fld id="{A8BA860F-078C-4F02-A03B-70F84C20B537}"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Rectangle 16"/>
          <p:cNvSpPr>
            <a:spLocks noGrp="1" noChangeArrowheads="1"/>
          </p:cNvSpPr>
          <p:nvPr>
            <p:ph type="sldNum" sz="quarter" idx="10"/>
          </p:nvPr>
        </p:nvSpPr>
        <p:spPr>
          <a:ln/>
        </p:spPr>
        <p:txBody>
          <a:bodyPr/>
          <a:lstStyle>
            <a:lvl1pPr>
              <a:defRPr/>
            </a:lvl1pPr>
          </a:lstStyle>
          <a:p>
            <a:pPr>
              <a:defRPr/>
            </a:pPr>
            <a:r>
              <a:rPr lang="en-US"/>
              <a:t>11.</a:t>
            </a:r>
            <a:fld id="{D40304C3-70F4-4CC6-B4F5-ED9C7D0FBFF6}"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p:cNvSpPr>
            <a:spLocks noGrp="1" noChangeArrowheads="1"/>
          </p:cNvSpPr>
          <p:nvPr>
            <p:ph type="sldNum" sz="quarter" idx="10"/>
          </p:nvPr>
        </p:nvSpPr>
        <p:spPr>
          <a:ln/>
        </p:spPr>
        <p:txBody>
          <a:bodyPr/>
          <a:lstStyle>
            <a:lvl1pPr>
              <a:defRPr/>
            </a:lvl1pPr>
          </a:lstStyle>
          <a:p>
            <a:pPr>
              <a:defRPr/>
            </a:pPr>
            <a:r>
              <a:rPr lang="en-US"/>
              <a:t>11.</a:t>
            </a:r>
            <a:fld id="{6B9A815F-C141-43EE-AAF4-7E827C10F7EC}"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6"/>
          <p:cNvSpPr>
            <a:spLocks noGrp="1" noChangeArrowheads="1"/>
          </p:cNvSpPr>
          <p:nvPr>
            <p:ph type="sldNum" sz="quarter" idx="10"/>
          </p:nvPr>
        </p:nvSpPr>
        <p:spPr>
          <a:ln/>
        </p:spPr>
        <p:txBody>
          <a:bodyPr/>
          <a:lstStyle>
            <a:lvl1pPr>
              <a:defRPr/>
            </a:lvl1pPr>
          </a:lstStyle>
          <a:p>
            <a:pPr>
              <a:defRPr/>
            </a:pPr>
            <a:r>
              <a:rPr lang="en-US"/>
              <a:t>11.</a:t>
            </a:r>
            <a:fld id="{68FF7880-985B-45E7-9712-D31B7510CD01}"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6"/>
          <p:cNvSpPr>
            <a:spLocks noGrp="1" noChangeArrowheads="1"/>
          </p:cNvSpPr>
          <p:nvPr>
            <p:ph type="sldNum" sz="quarter" idx="10"/>
          </p:nvPr>
        </p:nvSpPr>
        <p:spPr>
          <a:ln/>
        </p:spPr>
        <p:txBody>
          <a:bodyPr/>
          <a:lstStyle>
            <a:lvl1pPr>
              <a:defRPr/>
            </a:lvl1pPr>
          </a:lstStyle>
          <a:p>
            <a:pPr>
              <a:defRPr/>
            </a:pPr>
            <a:r>
              <a:rPr lang="en-US"/>
              <a:t>11.</a:t>
            </a:r>
            <a:fld id="{2F4686F8-DC67-436F-A470-3849C20ABC24}"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6" name="Rectangle 16"/>
          <p:cNvSpPr>
            <a:spLocks noGrp="1" noChangeArrowheads="1"/>
          </p:cNvSpPr>
          <p:nvPr>
            <p:ph type="sldNum" sz="quarter" idx="4"/>
          </p:nvPr>
        </p:nvSpPr>
        <p:spPr bwMode="auto">
          <a:xfrm>
            <a:off x="-76200"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2000" baseline="0" smtClean="0">
                <a:solidFill>
                  <a:schemeClr val="bg2"/>
                </a:solidFill>
              </a:defRPr>
            </a:lvl1pPr>
          </a:lstStyle>
          <a:p>
            <a:pPr>
              <a:defRPr/>
            </a:pPr>
            <a:r>
              <a:rPr lang="en-US"/>
              <a:t>11.</a:t>
            </a:r>
            <a:fld id="{1631455C-A115-4570-9566-4CE4159D8EC0}"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74"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6.wmf"/></Relationships>
</file>

<file path=ppt/slides/_rels/slide21.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36.wmf"/></Relationships>
</file>

<file path=ppt/slides/_rels/slide43.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5250"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p>
            <a:pPr algn="ctr">
              <a:defRPr/>
            </a:pPr>
            <a:endParaRPr lang="en-US" baseline="0">
              <a:effectLst>
                <a:outerShdw blurRad="38100" dist="38100" dir="2700000" algn="tl">
                  <a:srgbClr val="FFFFFF"/>
                </a:outerShdw>
              </a:effectLst>
              <a:latin typeface="Times New Roman" pitchFamily="18" charset="0"/>
            </a:endParaRPr>
          </a:p>
        </p:txBody>
      </p:sp>
      <p:sp>
        <p:nvSpPr>
          <p:cNvPr id="565251" name="Text Box 3"/>
          <p:cNvSpPr txBox="1">
            <a:spLocks noChangeArrowheads="1"/>
          </p:cNvSpPr>
          <p:nvPr/>
        </p:nvSpPr>
        <p:spPr bwMode="auto">
          <a:xfrm>
            <a:off x="228600" y="406400"/>
            <a:ext cx="2249334" cy="584775"/>
          </a:xfrm>
          <a:prstGeom prst="rect">
            <a:avLst/>
          </a:prstGeom>
          <a:noFill/>
          <a:ln w="9525">
            <a:noFill/>
            <a:miter lim="800000"/>
            <a:headEnd/>
            <a:tailEnd/>
          </a:ln>
          <a:effectLst/>
        </p:spPr>
        <p:txBody>
          <a:bodyPr wrap="none">
            <a:spAutoFit/>
          </a:bodyPr>
          <a:lstStyle/>
          <a:p>
            <a:pPr>
              <a:defRPr/>
            </a:pPr>
            <a:r>
              <a:rPr lang="en-US" baseline="0" dirty="0" smtClean="0">
                <a:effectLst>
                  <a:outerShdw blurRad="38100" dist="38100" dir="2700000" algn="tl">
                    <a:srgbClr val="C0C0C0"/>
                  </a:outerShdw>
                </a:effectLst>
                <a:latin typeface="Times" pitchFamily="18" charset="0"/>
              </a:rPr>
              <a:t> </a:t>
            </a:r>
            <a:r>
              <a:rPr lang="en-US" baseline="0" dirty="0">
                <a:effectLst>
                  <a:outerShdw blurRad="38100" dist="38100" dir="2700000" algn="tl">
                    <a:srgbClr val="C0C0C0"/>
                  </a:outerShdw>
                </a:effectLst>
                <a:latin typeface="Times" pitchFamily="18" charset="0"/>
              </a:rPr>
              <a:t>FRAMING</a:t>
            </a:r>
          </a:p>
        </p:txBody>
      </p:sp>
      <p:sp>
        <p:nvSpPr>
          <p:cNvPr id="4101" name="Text Box 4"/>
          <p:cNvSpPr txBox="1">
            <a:spLocks noChangeArrowheads="1"/>
          </p:cNvSpPr>
          <p:nvPr/>
        </p:nvSpPr>
        <p:spPr bwMode="auto">
          <a:xfrm>
            <a:off x="8229600" y="6400800"/>
            <a:ext cx="184150" cy="366713"/>
          </a:xfrm>
          <a:prstGeom prst="rect">
            <a:avLst/>
          </a:prstGeom>
          <a:noFill/>
          <a:ln w="9525">
            <a:noFill/>
            <a:miter lim="800000"/>
            <a:headEnd/>
            <a:tailEnd/>
          </a:ln>
        </p:spPr>
        <p:txBody>
          <a:bodyPr wrap="none">
            <a:spAutoFit/>
          </a:bodyPr>
          <a:lstStyle/>
          <a:p>
            <a:endParaRPr lang="en-US" sz="1800" baseline="0">
              <a:latin typeface="Times New Roman" pitchFamily="18" charset="0"/>
            </a:endParaRPr>
          </a:p>
        </p:txBody>
      </p:sp>
      <p:sp>
        <p:nvSpPr>
          <p:cNvPr id="565253" name="Rectangle 5"/>
          <p:cNvSpPr>
            <a:spLocks noChangeArrowheads="1"/>
          </p:cNvSpPr>
          <p:nvPr/>
        </p:nvSpPr>
        <p:spPr bwMode="auto">
          <a:xfrm>
            <a:off x="381000" y="1524000"/>
            <a:ext cx="8229600" cy="2677656"/>
          </a:xfrm>
          <a:prstGeom prst="rect">
            <a:avLst/>
          </a:prstGeom>
          <a:noFill/>
          <a:ln w="9525">
            <a:noFill/>
            <a:miter lim="800000"/>
            <a:headEnd/>
            <a:tailEnd/>
          </a:ln>
          <a:effectLst/>
        </p:spPr>
        <p:txBody>
          <a:bodyPr anchor="ctr">
            <a:spAutoFit/>
          </a:bodyPr>
          <a:lstStyle/>
          <a:p>
            <a:pPr algn="just" eaLnBrk="1" hangingPunct="1">
              <a:defRPr/>
            </a:pPr>
            <a:r>
              <a:rPr lang="en-US" sz="2800" i="1" baseline="0" dirty="0">
                <a:effectLst>
                  <a:outerShdw blurRad="38100" dist="38100" dir="2700000" algn="tl">
                    <a:srgbClr val="C0C0C0"/>
                  </a:outerShdw>
                </a:effectLst>
                <a:latin typeface="Times New Roman" pitchFamily="18" charset="0"/>
              </a:rPr>
              <a:t>The data link layer </a:t>
            </a:r>
            <a:r>
              <a:rPr lang="en-US" sz="2800" i="1" baseline="0" dirty="0" smtClean="0">
                <a:effectLst>
                  <a:outerShdw blurRad="38100" dist="38100" dir="2700000" algn="tl">
                    <a:srgbClr val="C0C0C0"/>
                  </a:outerShdw>
                </a:effectLst>
                <a:latin typeface="Times New Roman" pitchFamily="18" charset="0"/>
              </a:rPr>
              <a:t>needs to pack </a:t>
            </a:r>
            <a:r>
              <a:rPr lang="en-US" sz="2800" i="1" baseline="0" dirty="0">
                <a:effectLst>
                  <a:outerShdw blurRad="38100" dist="38100" dir="2700000" algn="tl">
                    <a:srgbClr val="C0C0C0"/>
                  </a:outerShdw>
                </a:effectLst>
                <a:latin typeface="Times New Roman" pitchFamily="18" charset="0"/>
              </a:rPr>
              <a:t>bits into </a:t>
            </a:r>
            <a:r>
              <a:rPr lang="en-US" sz="2800" i="1" baseline="0" dirty="0" smtClean="0">
                <a:solidFill>
                  <a:schemeClr val="hlink"/>
                </a:solidFill>
                <a:effectLst>
                  <a:outerShdw blurRad="38100" dist="38100" dir="2700000" algn="tl">
                    <a:srgbClr val="C0C0C0"/>
                  </a:outerShdw>
                </a:effectLst>
                <a:latin typeface="Times New Roman" pitchFamily="18" charset="0"/>
              </a:rPr>
              <a:t>frames.</a:t>
            </a:r>
            <a:r>
              <a:rPr lang="en-US" sz="2800" i="1" baseline="0" dirty="0" smtClean="0">
                <a:effectLst>
                  <a:outerShdw blurRad="38100" dist="38100" dir="2700000" algn="tl">
                    <a:srgbClr val="C0C0C0"/>
                  </a:outerShdw>
                </a:effectLst>
                <a:latin typeface="Times New Roman" pitchFamily="18" charset="0"/>
              </a:rPr>
              <a:t> </a:t>
            </a:r>
          </a:p>
          <a:p>
            <a:pPr algn="just" eaLnBrk="1" hangingPunct="1">
              <a:defRPr/>
            </a:pPr>
            <a:endParaRPr lang="en-US" sz="2800" i="1" baseline="0" dirty="0" smtClean="0">
              <a:effectLst>
                <a:outerShdw blurRad="38100" dist="38100" dir="2700000" algn="tl">
                  <a:srgbClr val="C0C0C0"/>
                </a:outerShdw>
              </a:effectLst>
              <a:latin typeface="Times New Roman" pitchFamily="18" charset="0"/>
            </a:endParaRPr>
          </a:p>
          <a:p>
            <a:pPr algn="just" eaLnBrk="1" hangingPunct="1">
              <a:defRPr/>
            </a:pPr>
            <a:r>
              <a:rPr lang="en-US" sz="2800" i="1" baseline="0" dirty="0" smtClean="0">
                <a:solidFill>
                  <a:srgbClr val="FF0000"/>
                </a:solidFill>
                <a:effectLst>
                  <a:outerShdw blurRad="38100" dist="38100" dir="2700000" algn="tl">
                    <a:srgbClr val="C0C0C0"/>
                  </a:outerShdw>
                </a:effectLst>
                <a:latin typeface="Times New Roman" pitchFamily="18" charset="0"/>
              </a:rPr>
              <a:t>Framing</a:t>
            </a:r>
            <a:r>
              <a:rPr lang="en-US" sz="2800" i="1" baseline="0" dirty="0" smtClean="0">
                <a:effectLst>
                  <a:outerShdw blurRad="38100" dist="38100" dir="2700000" algn="tl">
                    <a:srgbClr val="C0C0C0"/>
                  </a:outerShdw>
                </a:effectLst>
                <a:latin typeface="Times New Roman" pitchFamily="18" charset="0"/>
              </a:rPr>
              <a:t> in the data link layer separates a message from one source to a destination, or from other messages to other destinations, by adding a sender address and a destination address. </a:t>
            </a:r>
            <a:endParaRPr lang="en-US" sz="2800" i="1" baseline="0" dirty="0">
              <a:effectLst>
                <a:outerShdw blurRad="38100" dist="38100" dir="2700000" algn="tl">
                  <a:srgbClr val="C0C0C0"/>
                </a:outerShdw>
              </a:effectLst>
              <a:latin typeface="Times New Roman" pitchFamily="18" charset="0"/>
            </a:endParaRPr>
          </a:p>
        </p:txBody>
      </p:sp>
      <p:sp>
        <p:nvSpPr>
          <p:cNvPr id="4103" name="Rectangle 29"/>
          <p:cNvSpPr>
            <a:spLocks noChangeArrowheads="1"/>
          </p:cNvSpPr>
          <p:nvPr/>
        </p:nvSpPr>
        <p:spPr bwMode="auto">
          <a:xfrm>
            <a:off x="381000" y="4495800"/>
            <a:ext cx="8229600" cy="1938992"/>
          </a:xfrm>
          <a:prstGeom prst="rect">
            <a:avLst/>
          </a:prstGeom>
          <a:noFill/>
          <a:ln w="9525">
            <a:noFill/>
            <a:miter lim="800000"/>
            <a:headEnd/>
            <a:tailEnd/>
          </a:ln>
        </p:spPr>
        <p:txBody>
          <a:bodyPr wrap="square">
            <a:spAutoFit/>
          </a:bodyPr>
          <a:lstStyle/>
          <a:p>
            <a:pPr algn="just">
              <a:buClr>
                <a:schemeClr val="tx1"/>
              </a:buClr>
              <a:buSzPct val="117000"/>
              <a:buFont typeface="Wingdings" pitchFamily="2" charset="2"/>
              <a:buNone/>
            </a:pPr>
            <a:r>
              <a:rPr lang="en-US" sz="2400" baseline="0" dirty="0">
                <a:solidFill>
                  <a:srgbClr val="0033CC"/>
                </a:solidFill>
                <a:latin typeface="Times New Roman" pitchFamily="18" charset="0"/>
              </a:rPr>
              <a:t>Fixed-Size </a:t>
            </a:r>
            <a:r>
              <a:rPr lang="en-US" sz="2400" baseline="0" dirty="0" smtClean="0">
                <a:solidFill>
                  <a:srgbClr val="0033CC"/>
                </a:solidFill>
                <a:latin typeface="Times New Roman" pitchFamily="18" charset="0"/>
              </a:rPr>
              <a:t>Framing:</a:t>
            </a:r>
            <a:r>
              <a:rPr lang="en-US" sz="2400" baseline="0" dirty="0" smtClean="0">
                <a:latin typeface="Times New Roman" pitchFamily="18" charset="0"/>
              </a:rPr>
              <a:t> There is no need for defining the boundaries of the frames.</a:t>
            </a:r>
          </a:p>
          <a:p>
            <a:pPr algn="just">
              <a:buClr>
                <a:schemeClr val="tx1"/>
              </a:buClr>
              <a:buSzPct val="117000"/>
              <a:buFont typeface="Wingdings" pitchFamily="2" charset="2"/>
              <a:buNone/>
            </a:pPr>
            <a:r>
              <a:rPr lang="en-US" sz="2400" baseline="0" dirty="0" smtClean="0">
                <a:latin typeface="Times New Roman" pitchFamily="18" charset="0"/>
              </a:rPr>
              <a:t> </a:t>
            </a:r>
            <a:r>
              <a:rPr lang="fr-FR" sz="2400" baseline="0" dirty="0">
                <a:solidFill>
                  <a:srgbClr val="0033CC"/>
                </a:solidFill>
                <a:latin typeface="Times New Roman" pitchFamily="18" charset="0"/>
              </a:rPr>
              <a:t/>
            </a:r>
            <a:br>
              <a:rPr lang="fr-FR" sz="2400" baseline="0" dirty="0">
                <a:solidFill>
                  <a:srgbClr val="0033CC"/>
                </a:solidFill>
                <a:latin typeface="Times New Roman" pitchFamily="18" charset="0"/>
              </a:rPr>
            </a:br>
            <a:r>
              <a:rPr lang="fr-FR" sz="2400" baseline="0" dirty="0">
                <a:solidFill>
                  <a:srgbClr val="0033CC"/>
                </a:solidFill>
                <a:latin typeface="Times New Roman" pitchFamily="18" charset="0"/>
              </a:rPr>
              <a:t>Variable-Size </a:t>
            </a:r>
            <a:r>
              <a:rPr lang="fr-FR" sz="2400" baseline="0" dirty="0" smtClean="0">
                <a:solidFill>
                  <a:srgbClr val="0033CC"/>
                </a:solidFill>
                <a:latin typeface="Times New Roman" pitchFamily="18" charset="0"/>
              </a:rPr>
              <a:t>Framing : </a:t>
            </a:r>
            <a:r>
              <a:rPr lang="fr-FR" sz="2400" baseline="0" dirty="0" smtClean="0">
                <a:latin typeface="Times New Roman" pitchFamily="18" charset="0"/>
              </a:rPr>
              <a:t> We </a:t>
            </a:r>
            <a:r>
              <a:rPr lang="fr-FR" sz="2400" baseline="0" dirty="0" err="1" smtClean="0">
                <a:latin typeface="Times New Roman" pitchFamily="18" charset="0"/>
              </a:rPr>
              <a:t>need</a:t>
            </a:r>
            <a:r>
              <a:rPr lang="fr-FR" sz="2400" baseline="0" dirty="0" smtClean="0">
                <a:latin typeface="Times New Roman" pitchFamily="18" charset="0"/>
              </a:rPr>
              <a:t> to </a:t>
            </a:r>
            <a:r>
              <a:rPr lang="fr-FR" sz="2400" baseline="0" dirty="0" err="1" smtClean="0">
                <a:latin typeface="Times New Roman" pitchFamily="18" charset="0"/>
              </a:rPr>
              <a:t>define</a:t>
            </a:r>
            <a:r>
              <a:rPr lang="fr-FR" sz="2400" baseline="0" dirty="0" smtClean="0">
                <a:latin typeface="Times New Roman" pitchFamily="18" charset="0"/>
              </a:rPr>
              <a:t>  the end of the frame and the </a:t>
            </a:r>
            <a:r>
              <a:rPr lang="fr-FR" sz="2400" baseline="0" dirty="0" err="1" smtClean="0">
                <a:latin typeface="Times New Roman" pitchFamily="18" charset="0"/>
              </a:rPr>
              <a:t>beginning</a:t>
            </a:r>
            <a:r>
              <a:rPr lang="fr-FR" sz="2400" baseline="0" dirty="0" smtClean="0">
                <a:latin typeface="Times New Roman" pitchFamily="18" charset="0"/>
              </a:rPr>
              <a:t> of the </a:t>
            </a:r>
            <a:r>
              <a:rPr lang="fr-FR" sz="2400" baseline="0" dirty="0" err="1" smtClean="0">
                <a:latin typeface="Times New Roman" pitchFamily="18" charset="0"/>
              </a:rPr>
              <a:t>next</a:t>
            </a:r>
            <a:r>
              <a:rPr lang="fr-FR" sz="2400" baseline="0" dirty="0" smtClean="0">
                <a:latin typeface="Times New Roman" pitchFamily="18" charset="0"/>
              </a:rPr>
              <a:t>. </a:t>
            </a:r>
            <a:endParaRPr lang="en-US" sz="2400" baseline="0" dirty="0">
              <a:solidFill>
                <a:srgbClr val="0033CC"/>
              </a:solidFill>
              <a:latin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2"/>
          <p:cNvSpPr txBox="1">
            <a:spLocks noChangeArrowheads="1"/>
          </p:cNvSpPr>
          <p:nvPr/>
        </p:nvSpPr>
        <p:spPr bwMode="auto">
          <a:xfrm>
            <a:off x="457200" y="1143000"/>
            <a:ext cx="6832320" cy="461665"/>
          </a:xfrm>
          <a:prstGeom prst="rect">
            <a:avLst/>
          </a:prstGeom>
          <a:noFill/>
          <a:ln w="9525">
            <a:noFill/>
            <a:miter lim="800000"/>
            <a:headEnd/>
            <a:tailEnd/>
          </a:ln>
        </p:spPr>
        <p:txBody>
          <a:bodyPr wrap="none">
            <a:spAutoFit/>
          </a:bodyPr>
          <a:lstStyle/>
          <a:p>
            <a:r>
              <a:rPr lang="en-US" sz="2400" baseline="0" dirty="0">
                <a:solidFill>
                  <a:schemeClr val="hlink"/>
                </a:solidFill>
                <a:latin typeface="Times New Roman" pitchFamily="18" charset="0"/>
              </a:rPr>
              <a:t>Algorithm </a:t>
            </a:r>
            <a:r>
              <a:rPr lang="en-US" sz="2400" baseline="0" dirty="0" smtClean="0">
                <a:solidFill>
                  <a:schemeClr val="folHlink"/>
                </a:solidFill>
                <a:latin typeface="Times New Roman" pitchFamily="18" charset="0"/>
              </a:rPr>
              <a:t>  </a:t>
            </a:r>
            <a:r>
              <a:rPr lang="en-US" sz="2000" i="1" baseline="0" dirty="0">
                <a:latin typeface="Times New Roman" pitchFamily="18" charset="0"/>
              </a:rPr>
              <a:t>Sender-site algorithm for the simplest protocol</a:t>
            </a:r>
          </a:p>
        </p:txBody>
      </p:sp>
      <p:pic>
        <p:nvPicPr>
          <p:cNvPr id="18436" name="Picture 3"/>
          <p:cNvPicPr>
            <a:picLocks noChangeAspect="1" noChangeArrowheads="1"/>
          </p:cNvPicPr>
          <p:nvPr/>
        </p:nvPicPr>
        <p:blipFill>
          <a:blip r:embed="rId3"/>
          <a:srcRect/>
          <a:stretch>
            <a:fillRect/>
          </a:stretch>
        </p:blipFill>
        <p:spPr bwMode="auto">
          <a:xfrm>
            <a:off x="304800" y="2057400"/>
            <a:ext cx="8839200" cy="29511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Text Box 2"/>
          <p:cNvSpPr txBox="1">
            <a:spLocks noChangeArrowheads="1"/>
          </p:cNvSpPr>
          <p:nvPr/>
        </p:nvSpPr>
        <p:spPr bwMode="auto">
          <a:xfrm>
            <a:off x="304800" y="838200"/>
            <a:ext cx="7002238" cy="461665"/>
          </a:xfrm>
          <a:prstGeom prst="rect">
            <a:avLst/>
          </a:prstGeom>
          <a:noFill/>
          <a:ln w="9525">
            <a:noFill/>
            <a:miter lim="800000"/>
            <a:headEnd/>
            <a:tailEnd/>
          </a:ln>
        </p:spPr>
        <p:txBody>
          <a:bodyPr wrap="none">
            <a:spAutoFit/>
          </a:bodyPr>
          <a:lstStyle/>
          <a:p>
            <a:r>
              <a:rPr lang="en-US" sz="2400" baseline="0" dirty="0">
                <a:solidFill>
                  <a:schemeClr val="hlink"/>
                </a:solidFill>
                <a:latin typeface="Times New Roman" pitchFamily="18" charset="0"/>
              </a:rPr>
              <a:t>Algorithm </a:t>
            </a:r>
            <a:r>
              <a:rPr lang="en-US" sz="2400" baseline="0" dirty="0" smtClean="0">
                <a:solidFill>
                  <a:schemeClr val="folHlink"/>
                </a:solidFill>
                <a:latin typeface="Times New Roman" pitchFamily="18" charset="0"/>
              </a:rPr>
              <a:t>  </a:t>
            </a:r>
            <a:r>
              <a:rPr lang="en-US" sz="2000" i="1" baseline="0" dirty="0">
                <a:latin typeface="Times New Roman" pitchFamily="18" charset="0"/>
              </a:rPr>
              <a:t>Receiver-site algorithm for the simplest protocol</a:t>
            </a:r>
          </a:p>
        </p:txBody>
      </p:sp>
      <p:pic>
        <p:nvPicPr>
          <p:cNvPr id="19460" name="Picture 3"/>
          <p:cNvPicPr>
            <a:picLocks noChangeAspect="1" noChangeArrowheads="1"/>
          </p:cNvPicPr>
          <p:nvPr/>
        </p:nvPicPr>
        <p:blipFill>
          <a:blip r:embed="rId3"/>
          <a:srcRect/>
          <a:stretch>
            <a:fillRect/>
          </a:stretch>
        </p:blipFill>
        <p:spPr bwMode="auto">
          <a:xfrm>
            <a:off x="295275" y="1600200"/>
            <a:ext cx="8848725" cy="29892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9"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20490" name="Rectangle 9"/>
          <p:cNvSpPr>
            <a:spLocks noChangeArrowheads="1"/>
          </p:cNvSpPr>
          <p:nvPr/>
        </p:nvSpPr>
        <p:spPr bwMode="auto">
          <a:xfrm>
            <a:off x="228600" y="762000"/>
            <a:ext cx="8686800" cy="2677656"/>
          </a:xfrm>
          <a:prstGeom prst="rect">
            <a:avLst/>
          </a:prstGeom>
          <a:solidFill>
            <a:schemeClr val="bg1"/>
          </a:solidFill>
          <a:ln w="9525">
            <a:noFill/>
            <a:miter lim="800000"/>
            <a:headEnd/>
            <a:tailEnd/>
          </a:ln>
        </p:spPr>
        <p:txBody>
          <a:bodyPr>
            <a:spAutoFit/>
          </a:bodyPr>
          <a:lstStyle/>
          <a:p>
            <a:pPr algn="just"/>
            <a:r>
              <a:rPr lang="en-US" sz="2400" i="1" baseline="0" dirty="0">
                <a:latin typeface="Times New Roman" pitchFamily="18" charset="0"/>
              </a:rPr>
              <a:t>Figure </a:t>
            </a:r>
            <a:r>
              <a:rPr lang="en-US" sz="2400" i="1" baseline="0" dirty="0" smtClean="0">
                <a:latin typeface="Times New Roman" pitchFamily="18" charset="0"/>
              </a:rPr>
              <a:t>shows </a:t>
            </a:r>
            <a:r>
              <a:rPr lang="en-US" sz="2400" i="1" baseline="0" dirty="0">
                <a:latin typeface="Times New Roman" pitchFamily="18" charset="0"/>
              </a:rPr>
              <a:t>an example of communication using this protocol. It is very simple. The sender sends a sequence of frames without even thinking about the receiver. To send three frames, three events occur at the sender site and three events at the receiver site. Note that the data frames are shown by tilted boxes; the height of the box defines the transmission time difference </a:t>
            </a:r>
            <a:r>
              <a:rPr lang="en-US" sz="2400" i="1" baseline="0" dirty="0" smtClean="0">
                <a:latin typeface="Times New Roman" pitchFamily="18" charset="0"/>
              </a:rPr>
              <a:t>between the </a:t>
            </a:r>
            <a:r>
              <a:rPr lang="en-US" sz="2400" i="1" baseline="0" dirty="0">
                <a:latin typeface="Times New Roman" pitchFamily="18" charset="0"/>
              </a:rPr>
              <a:t>first bit and the last bit in the frame.</a:t>
            </a:r>
          </a:p>
        </p:txBody>
      </p:sp>
      <p:sp>
        <p:nvSpPr>
          <p:cNvPr id="20491" name="Text Box 11"/>
          <p:cNvSpPr txBox="1">
            <a:spLocks noChangeArrowheads="1"/>
          </p:cNvSpPr>
          <p:nvPr/>
        </p:nvSpPr>
        <p:spPr bwMode="auto">
          <a:xfrm>
            <a:off x="1143000" y="0"/>
            <a:ext cx="1792478" cy="584775"/>
          </a:xfrm>
          <a:prstGeom prst="rect">
            <a:avLst/>
          </a:prstGeom>
          <a:noFill/>
          <a:ln w="9525">
            <a:noFill/>
            <a:miter lim="800000"/>
            <a:headEnd/>
            <a:tailEnd/>
          </a:ln>
        </p:spPr>
        <p:txBody>
          <a:bodyPr wrap="none">
            <a:spAutoFit/>
          </a:bodyPr>
          <a:lstStyle/>
          <a:p>
            <a:r>
              <a:rPr lang="en-US" i="1" baseline="0" dirty="0">
                <a:solidFill>
                  <a:schemeClr val="hlink"/>
                </a:solidFill>
                <a:latin typeface="Times New Roman" pitchFamily="18" charset="0"/>
              </a:rPr>
              <a:t>Example </a:t>
            </a:r>
          </a:p>
        </p:txBody>
      </p:sp>
      <p:pic>
        <p:nvPicPr>
          <p:cNvPr id="11" name="Picture 6"/>
          <p:cNvPicPr>
            <a:picLocks noChangeAspect="1" noChangeArrowheads="1"/>
          </p:cNvPicPr>
          <p:nvPr/>
        </p:nvPicPr>
        <p:blipFill>
          <a:blip r:embed="rId3"/>
          <a:srcRect/>
          <a:stretch>
            <a:fillRect/>
          </a:stretch>
        </p:blipFill>
        <p:spPr bwMode="auto">
          <a:xfrm>
            <a:off x="2057400" y="3505200"/>
            <a:ext cx="5146675" cy="31289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22532"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US"/>
          </a:p>
        </p:txBody>
      </p:sp>
      <p:sp>
        <p:nvSpPr>
          <p:cNvPr id="22533" name="Text Box 4"/>
          <p:cNvSpPr txBox="1">
            <a:spLocks noChangeArrowheads="1"/>
          </p:cNvSpPr>
          <p:nvPr/>
        </p:nvSpPr>
        <p:spPr bwMode="auto">
          <a:xfrm>
            <a:off x="304800" y="381000"/>
            <a:ext cx="3820469" cy="461665"/>
          </a:xfrm>
          <a:prstGeom prst="rect">
            <a:avLst/>
          </a:prstGeom>
          <a:noFill/>
          <a:ln w="9525">
            <a:noFill/>
            <a:miter lim="800000"/>
            <a:headEnd/>
            <a:tailEnd/>
          </a:ln>
        </p:spPr>
        <p:txBody>
          <a:bodyPr wrap="none">
            <a:spAutoFit/>
          </a:bodyPr>
          <a:lstStyle/>
          <a:p>
            <a:r>
              <a:rPr lang="en-US" sz="2400" baseline="0" dirty="0" smtClean="0">
                <a:solidFill>
                  <a:schemeClr val="folHlink"/>
                </a:solidFill>
                <a:latin typeface="Times New Roman" pitchFamily="18" charset="0"/>
              </a:rPr>
              <a:t> </a:t>
            </a:r>
            <a:r>
              <a:rPr lang="en-US" sz="2000" i="1" baseline="0" dirty="0">
                <a:latin typeface="Times New Roman" pitchFamily="18" charset="0"/>
              </a:rPr>
              <a:t>Design of Stop-and-Wait Protocol</a:t>
            </a:r>
          </a:p>
        </p:txBody>
      </p:sp>
      <p:sp>
        <p:nvSpPr>
          <p:cNvPr id="22534"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22535" name="Picture 6"/>
          <p:cNvPicPr>
            <a:picLocks noChangeAspect="1" noChangeArrowheads="1"/>
          </p:cNvPicPr>
          <p:nvPr/>
        </p:nvPicPr>
        <p:blipFill>
          <a:blip r:embed="rId3"/>
          <a:srcRect/>
          <a:stretch>
            <a:fillRect/>
          </a:stretch>
        </p:blipFill>
        <p:spPr bwMode="auto">
          <a:xfrm>
            <a:off x="1047750" y="1127125"/>
            <a:ext cx="7029450" cy="4968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ext Box 2"/>
          <p:cNvSpPr txBox="1">
            <a:spLocks noChangeArrowheads="1"/>
          </p:cNvSpPr>
          <p:nvPr/>
        </p:nvSpPr>
        <p:spPr bwMode="auto">
          <a:xfrm>
            <a:off x="304800" y="381000"/>
            <a:ext cx="7135480" cy="461665"/>
          </a:xfrm>
          <a:prstGeom prst="rect">
            <a:avLst/>
          </a:prstGeom>
          <a:noFill/>
          <a:ln w="9525">
            <a:noFill/>
            <a:miter lim="800000"/>
            <a:headEnd/>
            <a:tailEnd/>
          </a:ln>
        </p:spPr>
        <p:txBody>
          <a:bodyPr wrap="none">
            <a:spAutoFit/>
          </a:bodyPr>
          <a:lstStyle/>
          <a:p>
            <a:r>
              <a:rPr lang="en-US" sz="2400" baseline="0" dirty="0">
                <a:solidFill>
                  <a:schemeClr val="hlink"/>
                </a:solidFill>
                <a:latin typeface="Times New Roman" pitchFamily="18" charset="0"/>
              </a:rPr>
              <a:t>Algorithm </a:t>
            </a:r>
            <a:r>
              <a:rPr lang="en-US" sz="2400" baseline="0" dirty="0" smtClean="0">
                <a:solidFill>
                  <a:schemeClr val="folHlink"/>
                </a:solidFill>
                <a:latin typeface="Times New Roman" pitchFamily="18" charset="0"/>
              </a:rPr>
              <a:t>  </a:t>
            </a:r>
            <a:r>
              <a:rPr lang="en-US" sz="2000" i="1" baseline="0" dirty="0">
                <a:latin typeface="Times New Roman" pitchFamily="18" charset="0"/>
              </a:rPr>
              <a:t>Sender-site algorithm for Stop-and-Wait Protocol</a:t>
            </a:r>
          </a:p>
        </p:txBody>
      </p:sp>
      <p:pic>
        <p:nvPicPr>
          <p:cNvPr id="23556" name="Picture 3"/>
          <p:cNvPicPr>
            <a:picLocks noChangeAspect="1" noChangeArrowheads="1"/>
          </p:cNvPicPr>
          <p:nvPr/>
        </p:nvPicPr>
        <p:blipFill>
          <a:blip r:embed="rId3"/>
          <a:srcRect/>
          <a:stretch>
            <a:fillRect/>
          </a:stretch>
        </p:blipFill>
        <p:spPr bwMode="auto">
          <a:xfrm>
            <a:off x="0" y="1143000"/>
            <a:ext cx="8894762" cy="52847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Text Box 2"/>
          <p:cNvSpPr txBox="1">
            <a:spLocks noChangeArrowheads="1"/>
          </p:cNvSpPr>
          <p:nvPr/>
        </p:nvSpPr>
        <p:spPr bwMode="auto">
          <a:xfrm>
            <a:off x="288925" y="304800"/>
            <a:ext cx="7305398" cy="461665"/>
          </a:xfrm>
          <a:prstGeom prst="rect">
            <a:avLst/>
          </a:prstGeom>
          <a:noFill/>
          <a:ln w="9525">
            <a:noFill/>
            <a:miter lim="800000"/>
            <a:headEnd/>
            <a:tailEnd/>
          </a:ln>
        </p:spPr>
        <p:txBody>
          <a:bodyPr wrap="none">
            <a:spAutoFit/>
          </a:bodyPr>
          <a:lstStyle/>
          <a:p>
            <a:r>
              <a:rPr lang="en-US" sz="2400" baseline="0" dirty="0">
                <a:solidFill>
                  <a:schemeClr val="hlink"/>
                </a:solidFill>
                <a:latin typeface="Times New Roman" pitchFamily="18" charset="0"/>
              </a:rPr>
              <a:t>Algorithm </a:t>
            </a:r>
            <a:r>
              <a:rPr lang="en-US" sz="2400" baseline="0" dirty="0" smtClean="0">
                <a:solidFill>
                  <a:schemeClr val="folHlink"/>
                </a:solidFill>
                <a:latin typeface="Times New Roman" pitchFamily="18" charset="0"/>
              </a:rPr>
              <a:t>  </a:t>
            </a:r>
            <a:r>
              <a:rPr lang="en-US" sz="2000" i="1" baseline="0" dirty="0">
                <a:latin typeface="Times New Roman" pitchFamily="18" charset="0"/>
              </a:rPr>
              <a:t>Receiver-site algorithm for Stop-and-Wait Protocol</a:t>
            </a:r>
          </a:p>
        </p:txBody>
      </p:sp>
      <p:pic>
        <p:nvPicPr>
          <p:cNvPr id="24580" name="Picture 3"/>
          <p:cNvPicPr>
            <a:picLocks noChangeAspect="1" noChangeArrowheads="1"/>
          </p:cNvPicPr>
          <p:nvPr/>
        </p:nvPicPr>
        <p:blipFill>
          <a:blip r:embed="rId3"/>
          <a:srcRect/>
          <a:stretch>
            <a:fillRect/>
          </a:stretch>
        </p:blipFill>
        <p:spPr bwMode="auto">
          <a:xfrm>
            <a:off x="0" y="1295400"/>
            <a:ext cx="8958262" cy="32369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9"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25610" name="Rectangle 9"/>
          <p:cNvSpPr>
            <a:spLocks noChangeArrowheads="1"/>
          </p:cNvSpPr>
          <p:nvPr/>
        </p:nvSpPr>
        <p:spPr bwMode="auto">
          <a:xfrm>
            <a:off x="304800" y="762000"/>
            <a:ext cx="8686800" cy="1569660"/>
          </a:xfrm>
          <a:prstGeom prst="rect">
            <a:avLst/>
          </a:prstGeom>
          <a:solidFill>
            <a:schemeClr val="bg1"/>
          </a:solidFill>
          <a:ln w="9525">
            <a:noFill/>
            <a:miter lim="800000"/>
            <a:headEnd/>
            <a:tailEnd/>
          </a:ln>
        </p:spPr>
        <p:txBody>
          <a:bodyPr>
            <a:spAutoFit/>
          </a:bodyPr>
          <a:lstStyle/>
          <a:p>
            <a:pPr algn="just"/>
            <a:r>
              <a:rPr lang="en-US" sz="2400" i="1" baseline="0" dirty="0">
                <a:latin typeface="Times New Roman" pitchFamily="18" charset="0"/>
              </a:rPr>
              <a:t>Figure </a:t>
            </a:r>
            <a:r>
              <a:rPr lang="en-US" sz="2400" i="1" baseline="0" dirty="0" smtClean="0">
                <a:latin typeface="Times New Roman" pitchFamily="18" charset="0"/>
              </a:rPr>
              <a:t>shows </a:t>
            </a:r>
            <a:r>
              <a:rPr lang="en-US" sz="2400" i="1" baseline="0" dirty="0">
                <a:latin typeface="Times New Roman" pitchFamily="18" charset="0"/>
              </a:rPr>
              <a:t>an example of communication using this protocol. It is still very simple. The sender sends one frame and waits for feedback from the receiver. When the ACK arrives, the sender sends the next frame. </a:t>
            </a:r>
          </a:p>
        </p:txBody>
      </p:sp>
      <p:sp>
        <p:nvSpPr>
          <p:cNvPr id="25611" name="Text Box 11"/>
          <p:cNvSpPr txBox="1">
            <a:spLocks noChangeArrowheads="1"/>
          </p:cNvSpPr>
          <p:nvPr/>
        </p:nvSpPr>
        <p:spPr bwMode="auto">
          <a:xfrm>
            <a:off x="762000" y="0"/>
            <a:ext cx="1689886" cy="584775"/>
          </a:xfrm>
          <a:prstGeom prst="rect">
            <a:avLst/>
          </a:prstGeom>
          <a:noFill/>
          <a:ln w="9525">
            <a:noFill/>
            <a:miter lim="800000"/>
            <a:headEnd/>
            <a:tailEnd/>
          </a:ln>
        </p:spPr>
        <p:txBody>
          <a:bodyPr wrap="none">
            <a:spAutoFit/>
          </a:bodyPr>
          <a:lstStyle/>
          <a:p>
            <a:r>
              <a:rPr lang="en-US" i="1" baseline="0" dirty="0" smtClean="0">
                <a:solidFill>
                  <a:schemeClr val="hlink"/>
                </a:solidFill>
                <a:latin typeface="Times New Roman" pitchFamily="18" charset="0"/>
              </a:rPr>
              <a:t>Example</a:t>
            </a:r>
            <a:endParaRPr lang="en-US" i="1" baseline="0" dirty="0">
              <a:solidFill>
                <a:schemeClr val="hlink"/>
              </a:solidFill>
              <a:latin typeface="Times New Roman" pitchFamily="18" charset="0"/>
            </a:endParaRPr>
          </a:p>
        </p:txBody>
      </p:sp>
      <p:pic>
        <p:nvPicPr>
          <p:cNvPr id="11" name="Picture 6"/>
          <p:cNvPicPr>
            <a:picLocks noChangeAspect="1" noChangeArrowheads="1"/>
          </p:cNvPicPr>
          <p:nvPr/>
        </p:nvPicPr>
        <p:blipFill>
          <a:blip r:embed="rId3"/>
          <a:srcRect/>
          <a:stretch>
            <a:fillRect/>
          </a:stretch>
        </p:blipFill>
        <p:spPr bwMode="auto">
          <a:xfrm>
            <a:off x="1905000" y="2547878"/>
            <a:ext cx="4876800" cy="370239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2210"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p>
            <a:pPr algn="ctr">
              <a:defRPr/>
            </a:pPr>
            <a:endParaRPr lang="en-US" baseline="0">
              <a:effectLst>
                <a:outerShdw blurRad="38100" dist="38100" dir="2700000" algn="tl">
                  <a:srgbClr val="FFFFFF"/>
                </a:outerShdw>
              </a:effectLst>
              <a:latin typeface="Times New Roman" pitchFamily="18" charset="0"/>
            </a:endParaRPr>
          </a:p>
        </p:txBody>
      </p:sp>
      <p:sp>
        <p:nvSpPr>
          <p:cNvPr id="862211" name="Text Box 3"/>
          <p:cNvSpPr txBox="1">
            <a:spLocks noChangeArrowheads="1"/>
          </p:cNvSpPr>
          <p:nvPr/>
        </p:nvSpPr>
        <p:spPr bwMode="auto">
          <a:xfrm>
            <a:off x="228600" y="406400"/>
            <a:ext cx="4153701" cy="584775"/>
          </a:xfrm>
          <a:prstGeom prst="rect">
            <a:avLst/>
          </a:prstGeom>
          <a:noFill/>
          <a:ln w="9525">
            <a:noFill/>
            <a:miter lim="800000"/>
            <a:headEnd/>
            <a:tailEnd/>
          </a:ln>
          <a:effectLst/>
        </p:spPr>
        <p:txBody>
          <a:bodyPr wrap="none">
            <a:spAutoFit/>
          </a:bodyPr>
          <a:lstStyle/>
          <a:p>
            <a:pPr>
              <a:defRPr/>
            </a:pPr>
            <a:r>
              <a:rPr lang="en-US" baseline="0" dirty="0" smtClean="0">
                <a:effectLst>
                  <a:outerShdw blurRad="38100" dist="38100" dir="2700000" algn="tl">
                    <a:srgbClr val="C0C0C0"/>
                  </a:outerShdw>
                </a:effectLst>
                <a:latin typeface="Times" pitchFamily="18" charset="0"/>
              </a:rPr>
              <a:t> </a:t>
            </a:r>
            <a:r>
              <a:rPr lang="en-US" baseline="0" dirty="0">
                <a:effectLst>
                  <a:outerShdw blurRad="38100" dist="38100" dir="2700000" algn="tl">
                    <a:srgbClr val="C0C0C0"/>
                  </a:outerShdw>
                </a:effectLst>
                <a:latin typeface="Times" pitchFamily="18" charset="0"/>
              </a:rPr>
              <a:t>NOISY CHANNELS</a:t>
            </a:r>
          </a:p>
        </p:txBody>
      </p:sp>
      <p:sp>
        <p:nvSpPr>
          <p:cNvPr id="27653" name="Text Box 4"/>
          <p:cNvSpPr txBox="1">
            <a:spLocks noChangeArrowheads="1"/>
          </p:cNvSpPr>
          <p:nvPr/>
        </p:nvSpPr>
        <p:spPr bwMode="auto">
          <a:xfrm>
            <a:off x="8229600" y="6400800"/>
            <a:ext cx="184150" cy="366713"/>
          </a:xfrm>
          <a:prstGeom prst="rect">
            <a:avLst/>
          </a:prstGeom>
          <a:noFill/>
          <a:ln w="9525">
            <a:noFill/>
            <a:miter lim="800000"/>
            <a:headEnd/>
            <a:tailEnd/>
          </a:ln>
        </p:spPr>
        <p:txBody>
          <a:bodyPr wrap="none">
            <a:spAutoFit/>
          </a:bodyPr>
          <a:lstStyle/>
          <a:p>
            <a:endParaRPr lang="en-US" sz="1800" baseline="0">
              <a:latin typeface="Times New Roman" pitchFamily="18" charset="0"/>
            </a:endParaRPr>
          </a:p>
        </p:txBody>
      </p:sp>
      <p:sp>
        <p:nvSpPr>
          <p:cNvPr id="27655" name="Rectangle 6"/>
          <p:cNvSpPr>
            <a:spLocks noChangeArrowheads="1"/>
          </p:cNvSpPr>
          <p:nvPr/>
        </p:nvSpPr>
        <p:spPr bwMode="auto">
          <a:xfrm>
            <a:off x="838200" y="2057400"/>
            <a:ext cx="6705600" cy="1187450"/>
          </a:xfrm>
          <a:prstGeom prst="rect">
            <a:avLst/>
          </a:prstGeom>
          <a:noFill/>
          <a:ln w="9525">
            <a:noFill/>
            <a:miter lim="800000"/>
            <a:headEnd/>
            <a:tailEnd/>
          </a:ln>
        </p:spPr>
        <p:txBody>
          <a:bodyPr>
            <a:spAutoFit/>
          </a:bodyPr>
          <a:lstStyle/>
          <a:p>
            <a:pPr>
              <a:buClr>
                <a:schemeClr val="tx1"/>
              </a:buClr>
              <a:buSzPct val="117000"/>
              <a:buFont typeface="Wingdings" pitchFamily="2" charset="2"/>
              <a:buNone/>
            </a:pPr>
            <a:r>
              <a:rPr lang="en-US" sz="2400" baseline="0" dirty="0">
                <a:solidFill>
                  <a:srgbClr val="0033CC"/>
                </a:solidFill>
                <a:latin typeface="Times New Roman" pitchFamily="18" charset="0"/>
              </a:rPr>
              <a:t>Stop-and-Wait Automatic Repeat Request</a:t>
            </a:r>
            <a:r>
              <a:rPr lang="fr-FR" sz="2400" baseline="0" dirty="0">
                <a:solidFill>
                  <a:srgbClr val="0033CC"/>
                </a:solidFill>
                <a:latin typeface="Times New Roman" pitchFamily="18" charset="0"/>
              </a:rPr>
              <a:t/>
            </a:r>
            <a:br>
              <a:rPr lang="fr-FR" sz="2400" baseline="0" dirty="0">
                <a:solidFill>
                  <a:srgbClr val="0033CC"/>
                </a:solidFill>
                <a:latin typeface="Times New Roman" pitchFamily="18" charset="0"/>
              </a:rPr>
            </a:br>
            <a:r>
              <a:rPr lang="fr-FR" sz="2400" baseline="0" dirty="0">
                <a:solidFill>
                  <a:srgbClr val="0033CC"/>
                </a:solidFill>
                <a:latin typeface="Times New Roman" pitchFamily="18" charset="0"/>
              </a:rPr>
              <a:t>Go-Back-N </a:t>
            </a:r>
            <a:r>
              <a:rPr lang="fr-FR" sz="2400" baseline="0" dirty="0" err="1">
                <a:solidFill>
                  <a:srgbClr val="0033CC"/>
                </a:solidFill>
                <a:latin typeface="Times New Roman" pitchFamily="18" charset="0"/>
              </a:rPr>
              <a:t>Automatic</a:t>
            </a:r>
            <a:r>
              <a:rPr lang="fr-FR" sz="2400" baseline="0" dirty="0">
                <a:solidFill>
                  <a:srgbClr val="0033CC"/>
                </a:solidFill>
                <a:latin typeface="Times New Roman" pitchFamily="18" charset="0"/>
              </a:rPr>
              <a:t> </a:t>
            </a:r>
            <a:r>
              <a:rPr lang="fr-FR" sz="2400" baseline="0" dirty="0" err="1">
                <a:solidFill>
                  <a:srgbClr val="0033CC"/>
                </a:solidFill>
                <a:latin typeface="Times New Roman" pitchFamily="18" charset="0"/>
              </a:rPr>
              <a:t>Repeat</a:t>
            </a:r>
            <a:r>
              <a:rPr lang="fr-FR" sz="2400" baseline="0" dirty="0">
                <a:solidFill>
                  <a:srgbClr val="0033CC"/>
                </a:solidFill>
                <a:latin typeface="Times New Roman" pitchFamily="18" charset="0"/>
              </a:rPr>
              <a:t> </a:t>
            </a:r>
            <a:r>
              <a:rPr lang="fr-FR" sz="2400" baseline="0" dirty="0" err="1">
                <a:solidFill>
                  <a:srgbClr val="0033CC"/>
                </a:solidFill>
                <a:latin typeface="Times New Roman" pitchFamily="18" charset="0"/>
              </a:rPr>
              <a:t>Request</a:t>
            </a:r>
            <a:r>
              <a:rPr lang="fr-FR" sz="2400" baseline="0" dirty="0">
                <a:solidFill>
                  <a:srgbClr val="0033CC"/>
                </a:solidFill>
                <a:latin typeface="Times New Roman" pitchFamily="18" charset="0"/>
              </a:rPr>
              <a:t/>
            </a:r>
            <a:br>
              <a:rPr lang="fr-FR" sz="2400" baseline="0" dirty="0">
                <a:solidFill>
                  <a:srgbClr val="0033CC"/>
                </a:solidFill>
                <a:latin typeface="Times New Roman" pitchFamily="18" charset="0"/>
              </a:rPr>
            </a:br>
            <a:r>
              <a:rPr lang="en-US" sz="2400" baseline="0" dirty="0">
                <a:solidFill>
                  <a:srgbClr val="0033CC"/>
                </a:solidFill>
                <a:latin typeface="Times New Roman" pitchFamily="18" charset="0"/>
              </a:rPr>
              <a:t>Selective Repeat Automatic Repeat Request</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84" name="Rectangle 11"/>
          <p:cNvSpPr>
            <a:spLocks noChangeArrowheads="1"/>
          </p:cNvSpPr>
          <p:nvPr/>
        </p:nvSpPr>
        <p:spPr bwMode="auto">
          <a:xfrm>
            <a:off x="609600" y="838200"/>
            <a:ext cx="8229600" cy="1200329"/>
          </a:xfrm>
          <a:prstGeom prst="rect">
            <a:avLst/>
          </a:prstGeom>
          <a:solidFill>
            <a:srgbClr val="99FF33"/>
          </a:solidFill>
          <a:ln w="76200" algn="ctr">
            <a:noFill/>
            <a:miter lim="800000"/>
            <a:headEnd/>
            <a:tailEnd/>
          </a:ln>
        </p:spPr>
        <p:txBody>
          <a:bodyPr wrap="square">
            <a:spAutoFit/>
          </a:bodyPr>
          <a:lstStyle/>
          <a:p>
            <a:pPr algn="just"/>
            <a:r>
              <a:rPr lang="en-US" sz="2400" baseline="0" dirty="0"/>
              <a:t>Error correction in Stop-and-Wait ARQ is done by keeping a copy of the sent frame and retransmitting of the frame when the timer expires.</a:t>
            </a:r>
          </a:p>
        </p:txBody>
      </p:sp>
      <p:sp>
        <p:nvSpPr>
          <p:cNvPr id="15" name="Rectangle 11"/>
          <p:cNvSpPr>
            <a:spLocks noChangeArrowheads="1"/>
          </p:cNvSpPr>
          <p:nvPr/>
        </p:nvSpPr>
        <p:spPr bwMode="auto">
          <a:xfrm>
            <a:off x="660400" y="2362200"/>
            <a:ext cx="8077200" cy="1569660"/>
          </a:xfrm>
          <a:prstGeom prst="rect">
            <a:avLst/>
          </a:prstGeom>
          <a:solidFill>
            <a:srgbClr val="99FF33"/>
          </a:solidFill>
          <a:ln w="76200" algn="ctr">
            <a:noFill/>
            <a:miter lim="800000"/>
            <a:headEnd/>
            <a:tailEnd/>
          </a:ln>
        </p:spPr>
        <p:txBody>
          <a:bodyPr>
            <a:spAutoFit/>
          </a:bodyPr>
          <a:lstStyle/>
          <a:p>
            <a:pPr algn="just"/>
            <a:r>
              <a:rPr lang="en-US" sz="2400" baseline="0" dirty="0"/>
              <a:t>In Stop-and-Wait ARQ, we use sequence numbers to number the frames.</a:t>
            </a:r>
          </a:p>
          <a:p>
            <a:pPr algn="just"/>
            <a:r>
              <a:rPr lang="en-US" sz="2400" baseline="0" dirty="0"/>
              <a:t>The sequence numbers are based on modulo-2 arithmetic.</a:t>
            </a:r>
          </a:p>
        </p:txBody>
      </p:sp>
      <p:sp>
        <p:nvSpPr>
          <p:cNvPr id="16" name="Rectangle 11"/>
          <p:cNvSpPr>
            <a:spLocks noChangeArrowheads="1"/>
          </p:cNvSpPr>
          <p:nvPr/>
        </p:nvSpPr>
        <p:spPr bwMode="auto">
          <a:xfrm>
            <a:off x="685800" y="4267200"/>
            <a:ext cx="8077200" cy="1200329"/>
          </a:xfrm>
          <a:prstGeom prst="rect">
            <a:avLst/>
          </a:prstGeom>
          <a:solidFill>
            <a:srgbClr val="99FF33"/>
          </a:solidFill>
          <a:ln w="76200" algn="ctr">
            <a:noFill/>
            <a:miter lim="800000"/>
            <a:headEnd/>
            <a:tailEnd/>
          </a:ln>
        </p:spPr>
        <p:txBody>
          <a:bodyPr>
            <a:spAutoFit/>
          </a:bodyPr>
          <a:lstStyle/>
          <a:p>
            <a:pPr algn="just"/>
            <a:r>
              <a:rPr lang="en-US" sz="2400" baseline="0" dirty="0"/>
              <a:t>In Stop-and-Wait ARQ, the acknowledgment number always announces in modulo-2 arithmetic the sequence number of the next frame expected.</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31748"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US"/>
          </a:p>
        </p:txBody>
      </p:sp>
      <p:sp>
        <p:nvSpPr>
          <p:cNvPr id="31749" name="Text Box 4"/>
          <p:cNvSpPr txBox="1">
            <a:spLocks noChangeArrowheads="1"/>
          </p:cNvSpPr>
          <p:nvPr/>
        </p:nvSpPr>
        <p:spPr bwMode="auto">
          <a:xfrm>
            <a:off x="304800" y="381000"/>
            <a:ext cx="4872168" cy="461665"/>
          </a:xfrm>
          <a:prstGeom prst="rect">
            <a:avLst/>
          </a:prstGeom>
          <a:noFill/>
          <a:ln w="9525">
            <a:noFill/>
            <a:miter lim="800000"/>
            <a:headEnd/>
            <a:tailEnd/>
          </a:ln>
        </p:spPr>
        <p:txBody>
          <a:bodyPr wrap="none">
            <a:spAutoFit/>
          </a:bodyPr>
          <a:lstStyle/>
          <a:p>
            <a:r>
              <a:rPr lang="en-US" sz="2400" baseline="0" dirty="0" smtClean="0">
                <a:solidFill>
                  <a:schemeClr val="folHlink"/>
                </a:solidFill>
                <a:latin typeface="Times New Roman" pitchFamily="18" charset="0"/>
              </a:rPr>
              <a:t>  </a:t>
            </a:r>
            <a:r>
              <a:rPr lang="en-US" sz="2000" i="1" baseline="0" dirty="0">
                <a:latin typeface="Times New Roman" pitchFamily="18" charset="0"/>
              </a:rPr>
              <a:t>Design of the Stop-and-Wait ARQ Protocol</a:t>
            </a:r>
          </a:p>
        </p:txBody>
      </p:sp>
      <p:sp>
        <p:nvSpPr>
          <p:cNvPr id="31750" name="Line 5"/>
          <p:cNvSpPr>
            <a:spLocks noChangeShapeType="1"/>
          </p:cNvSpPr>
          <p:nvPr/>
        </p:nvSpPr>
        <p:spPr bwMode="auto">
          <a:xfrm>
            <a:off x="152400" y="6324600"/>
            <a:ext cx="8763000" cy="0"/>
          </a:xfrm>
          <a:prstGeom prst="line">
            <a:avLst/>
          </a:prstGeom>
          <a:noFill/>
          <a:ln w="76200">
            <a:solidFill>
              <a:schemeClr val="hlink"/>
            </a:solidFill>
            <a:round/>
            <a:headEnd/>
            <a:tailEnd/>
          </a:ln>
        </p:spPr>
        <p:txBody>
          <a:bodyPr/>
          <a:lstStyle/>
          <a:p>
            <a:endParaRPr lang="en-US"/>
          </a:p>
        </p:txBody>
      </p:sp>
      <p:pic>
        <p:nvPicPr>
          <p:cNvPr id="31751" name="Picture 6"/>
          <p:cNvPicPr>
            <a:picLocks noChangeAspect="1" noChangeArrowheads="1"/>
          </p:cNvPicPr>
          <p:nvPr/>
        </p:nvPicPr>
        <p:blipFill>
          <a:blip r:embed="rId3"/>
          <a:srcRect/>
          <a:stretch>
            <a:fillRect/>
          </a:stretch>
        </p:blipFill>
        <p:spPr bwMode="auto">
          <a:xfrm>
            <a:off x="1403350" y="1189038"/>
            <a:ext cx="6216650" cy="49831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5124"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US"/>
          </a:p>
        </p:txBody>
      </p:sp>
      <p:sp>
        <p:nvSpPr>
          <p:cNvPr id="5125" name="Text Box 4"/>
          <p:cNvSpPr txBox="1">
            <a:spLocks noChangeArrowheads="1"/>
          </p:cNvSpPr>
          <p:nvPr/>
        </p:nvSpPr>
        <p:spPr bwMode="auto">
          <a:xfrm>
            <a:off x="304800" y="381000"/>
            <a:ext cx="4612417" cy="461665"/>
          </a:xfrm>
          <a:prstGeom prst="rect">
            <a:avLst/>
          </a:prstGeom>
          <a:noFill/>
          <a:ln w="9525">
            <a:noFill/>
            <a:miter lim="800000"/>
            <a:headEnd/>
            <a:tailEnd/>
          </a:ln>
        </p:spPr>
        <p:txBody>
          <a:bodyPr wrap="none">
            <a:spAutoFit/>
          </a:bodyPr>
          <a:lstStyle/>
          <a:p>
            <a:r>
              <a:rPr lang="en-US" sz="2400" baseline="0" dirty="0" smtClean="0">
                <a:solidFill>
                  <a:schemeClr val="folHlink"/>
                </a:solidFill>
                <a:latin typeface="Times New Roman" pitchFamily="18" charset="0"/>
              </a:rPr>
              <a:t>  </a:t>
            </a:r>
            <a:r>
              <a:rPr lang="en-US" sz="2000" i="1" baseline="0" dirty="0">
                <a:latin typeface="Times New Roman" pitchFamily="18" charset="0"/>
              </a:rPr>
              <a:t>A frame in a character-oriented protocol</a:t>
            </a:r>
          </a:p>
        </p:txBody>
      </p:sp>
      <p:sp>
        <p:nvSpPr>
          <p:cNvPr id="5126"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5127" name="Picture 6"/>
          <p:cNvPicPr>
            <a:picLocks noChangeAspect="1" noChangeArrowheads="1"/>
          </p:cNvPicPr>
          <p:nvPr/>
        </p:nvPicPr>
        <p:blipFill>
          <a:blip r:embed="rId3"/>
          <a:srcRect/>
          <a:stretch>
            <a:fillRect/>
          </a:stretch>
        </p:blipFill>
        <p:spPr bwMode="auto">
          <a:xfrm>
            <a:off x="685800" y="2600325"/>
            <a:ext cx="7158038" cy="993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Text Box 2"/>
          <p:cNvSpPr txBox="1">
            <a:spLocks noChangeArrowheads="1"/>
          </p:cNvSpPr>
          <p:nvPr/>
        </p:nvSpPr>
        <p:spPr bwMode="auto">
          <a:xfrm>
            <a:off x="304800" y="457200"/>
            <a:ext cx="6758902" cy="461665"/>
          </a:xfrm>
          <a:prstGeom prst="rect">
            <a:avLst/>
          </a:prstGeom>
          <a:noFill/>
          <a:ln w="9525">
            <a:noFill/>
            <a:miter lim="800000"/>
            <a:headEnd/>
            <a:tailEnd/>
          </a:ln>
        </p:spPr>
        <p:txBody>
          <a:bodyPr wrap="none">
            <a:spAutoFit/>
          </a:bodyPr>
          <a:lstStyle/>
          <a:p>
            <a:r>
              <a:rPr lang="en-US" sz="2400" baseline="0" dirty="0">
                <a:solidFill>
                  <a:schemeClr val="hlink"/>
                </a:solidFill>
                <a:latin typeface="Times New Roman" pitchFamily="18" charset="0"/>
              </a:rPr>
              <a:t>Algorithm </a:t>
            </a:r>
            <a:r>
              <a:rPr lang="en-US" sz="2400" baseline="0" dirty="0" smtClean="0">
                <a:solidFill>
                  <a:schemeClr val="folHlink"/>
                </a:solidFill>
                <a:latin typeface="Times New Roman" pitchFamily="18" charset="0"/>
              </a:rPr>
              <a:t> </a:t>
            </a:r>
            <a:r>
              <a:rPr lang="en-US" sz="2000" i="1" baseline="0" dirty="0">
                <a:latin typeface="Times New Roman" pitchFamily="18" charset="0"/>
              </a:rPr>
              <a:t>Sender-site algorithm for Stop-and-Wait ARQ</a:t>
            </a:r>
          </a:p>
        </p:txBody>
      </p:sp>
      <p:grpSp>
        <p:nvGrpSpPr>
          <p:cNvPr id="32772" name="Group 11"/>
          <p:cNvGrpSpPr>
            <a:grpSpLocks/>
          </p:cNvGrpSpPr>
          <p:nvPr/>
        </p:nvGrpSpPr>
        <p:grpSpPr bwMode="auto">
          <a:xfrm>
            <a:off x="76200" y="939800"/>
            <a:ext cx="8940800" cy="4851400"/>
            <a:chOff x="48" y="592"/>
            <a:chExt cx="5632" cy="2780"/>
          </a:xfrm>
        </p:grpSpPr>
        <p:pic>
          <p:nvPicPr>
            <p:cNvPr id="32774" name="Picture 4"/>
            <p:cNvPicPr>
              <a:picLocks noChangeAspect="1" noChangeArrowheads="1"/>
            </p:cNvPicPr>
            <p:nvPr/>
          </p:nvPicPr>
          <p:blipFill>
            <a:blip r:embed="rId3"/>
            <a:srcRect/>
            <a:stretch>
              <a:fillRect/>
            </a:stretch>
          </p:blipFill>
          <p:spPr bwMode="auto">
            <a:xfrm>
              <a:off x="94" y="592"/>
              <a:ext cx="5539" cy="1035"/>
            </a:xfrm>
            <a:prstGeom prst="rect">
              <a:avLst/>
            </a:prstGeom>
            <a:noFill/>
            <a:ln w="9525">
              <a:noFill/>
              <a:miter lim="800000"/>
              <a:headEnd/>
              <a:tailEnd/>
            </a:ln>
          </p:spPr>
        </p:pic>
        <p:pic>
          <p:nvPicPr>
            <p:cNvPr id="32775" name="Picture 10"/>
            <p:cNvPicPr>
              <a:picLocks noChangeAspect="1" noChangeArrowheads="1"/>
            </p:cNvPicPr>
            <p:nvPr/>
          </p:nvPicPr>
          <p:blipFill>
            <a:blip r:embed="rId4"/>
            <a:srcRect/>
            <a:stretch>
              <a:fillRect/>
            </a:stretch>
          </p:blipFill>
          <p:spPr bwMode="auto">
            <a:xfrm>
              <a:off x="48" y="1488"/>
              <a:ext cx="5632" cy="1884"/>
            </a:xfrm>
            <a:prstGeom prst="rect">
              <a:avLst/>
            </a:prstGeom>
            <a:noFill/>
            <a:ln w="9525">
              <a:noFill/>
              <a:miter lim="800000"/>
              <a:headEnd/>
              <a:tailEnd/>
            </a:ln>
          </p:spPr>
        </p:pic>
      </p:grpSp>
      <p:sp>
        <p:nvSpPr>
          <p:cNvPr id="32773" name="Rectangle 12"/>
          <p:cNvSpPr>
            <a:spLocks noChangeArrowheads="1"/>
          </p:cNvSpPr>
          <p:nvPr/>
        </p:nvSpPr>
        <p:spPr bwMode="auto">
          <a:xfrm>
            <a:off x="7353300" y="5791200"/>
            <a:ext cx="1638300" cy="412750"/>
          </a:xfrm>
          <a:prstGeom prst="rect">
            <a:avLst/>
          </a:prstGeom>
          <a:noFill/>
          <a:ln w="9525">
            <a:noFill/>
            <a:miter lim="800000"/>
            <a:headEnd/>
            <a:tailEnd/>
          </a:ln>
        </p:spPr>
        <p:txBody>
          <a:bodyPr wrap="none">
            <a:spAutoFit/>
          </a:bodyPr>
          <a:lstStyle/>
          <a:p>
            <a:r>
              <a:rPr lang="en-US" i="1">
                <a:solidFill>
                  <a:schemeClr val="hlink"/>
                </a:solidFill>
              </a:rPr>
              <a:t>(continued)</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Text Box 2"/>
          <p:cNvSpPr txBox="1">
            <a:spLocks noChangeArrowheads="1"/>
          </p:cNvSpPr>
          <p:nvPr/>
        </p:nvSpPr>
        <p:spPr bwMode="auto">
          <a:xfrm>
            <a:off x="363538" y="584200"/>
            <a:ext cx="6528069" cy="461665"/>
          </a:xfrm>
          <a:prstGeom prst="rect">
            <a:avLst/>
          </a:prstGeom>
          <a:noFill/>
          <a:ln w="9525">
            <a:noFill/>
            <a:miter lim="800000"/>
            <a:headEnd/>
            <a:tailEnd/>
          </a:ln>
        </p:spPr>
        <p:txBody>
          <a:bodyPr wrap="none">
            <a:spAutoFit/>
          </a:bodyPr>
          <a:lstStyle/>
          <a:p>
            <a:r>
              <a:rPr lang="en-US" sz="2400" baseline="0" dirty="0">
                <a:solidFill>
                  <a:schemeClr val="hlink"/>
                </a:solidFill>
                <a:latin typeface="Times New Roman" pitchFamily="18" charset="0"/>
              </a:rPr>
              <a:t>Algorithm </a:t>
            </a:r>
            <a:r>
              <a:rPr lang="en-US" sz="2400" baseline="0" dirty="0" smtClean="0">
                <a:solidFill>
                  <a:schemeClr val="folHlink"/>
                </a:solidFill>
                <a:latin typeface="Times New Roman" pitchFamily="18" charset="0"/>
              </a:rPr>
              <a:t> </a:t>
            </a:r>
            <a:r>
              <a:rPr lang="en-US" sz="2000" i="1" baseline="0" dirty="0">
                <a:latin typeface="Times New Roman" pitchFamily="18" charset="0"/>
              </a:rPr>
              <a:t>Sender-site algorithm for Stop-and-Wait ARQ</a:t>
            </a:r>
            <a:endParaRPr lang="en-US" sz="2000" i="1" baseline="0" dirty="0">
              <a:solidFill>
                <a:schemeClr val="hlink"/>
              </a:solidFill>
              <a:latin typeface="Times New Roman" pitchFamily="18" charset="0"/>
            </a:endParaRPr>
          </a:p>
        </p:txBody>
      </p:sp>
      <p:pic>
        <p:nvPicPr>
          <p:cNvPr id="33796" name="Picture 5"/>
          <p:cNvPicPr>
            <a:picLocks noChangeAspect="1" noChangeArrowheads="1"/>
          </p:cNvPicPr>
          <p:nvPr/>
        </p:nvPicPr>
        <p:blipFill>
          <a:blip r:embed="rId3"/>
          <a:srcRect/>
          <a:stretch>
            <a:fillRect/>
          </a:stretch>
        </p:blipFill>
        <p:spPr bwMode="auto">
          <a:xfrm>
            <a:off x="76200" y="1503363"/>
            <a:ext cx="9004300" cy="47450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Text Box 2"/>
          <p:cNvSpPr txBox="1">
            <a:spLocks noChangeArrowheads="1"/>
          </p:cNvSpPr>
          <p:nvPr/>
        </p:nvSpPr>
        <p:spPr bwMode="auto">
          <a:xfrm>
            <a:off x="234950" y="381000"/>
            <a:ext cx="7889019" cy="461665"/>
          </a:xfrm>
          <a:prstGeom prst="rect">
            <a:avLst/>
          </a:prstGeom>
          <a:noFill/>
          <a:ln w="9525">
            <a:noFill/>
            <a:miter lim="800000"/>
            <a:headEnd/>
            <a:tailEnd/>
          </a:ln>
        </p:spPr>
        <p:txBody>
          <a:bodyPr wrap="none">
            <a:spAutoFit/>
          </a:bodyPr>
          <a:lstStyle/>
          <a:p>
            <a:r>
              <a:rPr lang="en-US" sz="2400" baseline="0" dirty="0">
                <a:solidFill>
                  <a:schemeClr val="hlink"/>
                </a:solidFill>
                <a:latin typeface="Times New Roman" pitchFamily="18" charset="0"/>
              </a:rPr>
              <a:t>Algorithm </a:t>
            </a:r>
            <a:r>
              <a:rPr lang="en-US" sz="2400" baseline="0" dirty="0" smtClean="0">
                <a:solidFill>
                  <a:schemeClr val="folHlink"/>
                </a:solidFill>
                <a:latin typeface="Times New Roman" pitchFamily="18" charset="0"/>
              </a:rPr>
              <a:t>  </a:t>
            </a:r>
            <a:r>
              <a:rPr lang="en-US" sz="2000" i="1" baseline="0" dirty="0">
                <a:latin typeface="Times New Roman" pitchFamily="18" charset="0"/>
              </a:rPr>
              <a:t>Receiver-site algorithm for Stop-and-Wait ARQ Protocol</a:t>
            </a:r>
          </a:p>
        </p:txBody>
      </p:sp>
      <p:grpSp>
        <p:nvGrpSpPr>
          <p:cNvPr id="34820" name="Group 7"/>
          <p:cNvGrpSpPr>
            <a:grpSpLocks/>
          </p:cNvGrpSpPr>
          <p:nvPr/>
        </p:nvGrpSpPr>
        <p:grpSpPr bwMode="auto">
          <a:xfrm>
            <a:off x="106363" y="952500"/>
            <a:ext cx="8885237" cy="5105400"/>
            <a:chOff x="48" y="528"/>
            <a:chExt cx="5597" cy="3216"/>
          </a:xfrm>
        </p:grpSpPr>
        <p:pic>
          <p:nvPicPr>
            <p:cNvPr id="34821" name="Picture 3"/>
            <p:cNvPicPr>
              <a:picLocks noChangeAspect="1" noChangeArrowheads="1"/>
            </p:cNvPicPr>
            <p:nvPr/>
          </p:nvPicPr>
          <p:blipFill>
            <a:blip r:embed="rId3"/>
            <a:srcRect/>
            <a:stretch>
              <a:fillRect/>
            </a:stretch>
          </p:blipFill>
          <p:spPr bwMode="auto">
            <a:xfrm>
              <a:off x="48" y="528"/>
              <a:ext cx="5597" cy="771"/>
            </a:xfrm>
            <a:prstGeom prst="rect">
              <a:avLst/>
            </a:prstGeom>
            <a:noFill/>
            <a:ln w="9525">
              <a:noFill/>
              <a:miter lim="800000"/>
              <a:headEnd/>
              <a:tailEnd/>
            </a:ln>
          </p:spPr>
        </p:pic>
        <p:pic>
          <p:nvPicPr>
            <p:cNvPr id="34822" name="Picture 5"/>
            <p:cNvPicPr>
              <a:picLocks noChangeAspect="1" noChangeArrowheads="1"/>
            </p:cNvPicPr>
            <p:nvPr/>
          </p:nvPicPr>
          <p:blipFill>
            <a:blip r:embed="rId4"/>
            <a:srcRect/>
            <a:stretch>
              <a:fillRect/>
            </a:stretch>
          </p:blipFill>
          <p:spPr bwMode="auto">
            <a:xfrm>
              <a:off x="48" y="1303"/>
              <a:ext cx="5574" cy="2441"/>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9"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35850" name="Rectangle 9"/>
          <p:cNvSpPr>
            <a:spLocks noChangeArrowheads="1"/>
          </p:cNvSpPr>
          <p:nvPr/>
        </p:nvSpPr>
        <p:spPr bwMode="auto">
          <a:xfrm>
            <a:off x="304800" y="685800"/>
            <a:ext cx="8534400" cy="3108543"/>
          </a:xfrm>
          <a:prstGeom prst="rect">
            <a:avLst/>
          </a:prstGeom>
          <a:solidFill>
            <a:schemeClr val="bg1"/>
          </a:solidFill>
          <a:ln w="9525">
            <a:noFill/>
            <a:miter lim="800000"/>
            <a:headEnd/>
            <a:tailEnd/>
          </a:ln>
        </p:spPr>
        <p:txBody>
          <a:bodyPr>
            <a:spAutoFit/>
          </a:bodyPr>
          <a:lstStyle/>
          <a:p>
            <a:pPr algn="just"/>
            <a:r>
              <a:rPr lang="en-US" sz="2800" i="1" baseline="0" dirty="0" smtClean="0">
                <a:latin typeface="Times New Roman" pitchFamily="18" charset="0"/>
              </a:rPr>
              <a:t>Figure </a:t>
            </a:r>
            <a:r>
              <a:rPr lang="en-US" sz="2800" i="1" baseline="0" dirty="0">
                <a:latin typeface="Times New Roman" pitchFamily="18" charset="0"/>
              </a:rPr>
              <a:t>shows an example of </a:t>
            </a:r>
            <a:r>
              <a:rPr lang="en-US" sz="2800" i="1" baseline="0" dirty="0">
                <a:solidFill>
                  <a:schemeClr val="hlink"/>
                </a:solidFill>
                <a:latin typeface="Times New Roman" pitchFamily="18" charset="0"/>
              </a:rPr>
              <a:t>Stop-and-Wait ARQ</a:t>
            </a:r>
            <a:r>
              <a:rPr lang="en-US" sz="2800" i="1" baseline="0" dirty="0">
                <a:latin typeface="Times New Roman" pitchFamily="18" charset="0"/>
              </a:rPr>
              <a:t>. Frame 0 is sent and acknowledged. Frame 1 is lost and resent after the time-out. The resent frame 1 is acknowledged and the timer stops. Frame 0 is sent and acknowledged, but the acknowledgment is lost. The sender has no idea if the frame or the acknowledgment is lost, so after the time-out, it resends frame 0, which is acknowledged.</a:t>
            </a:r>
          </a:p>
        </p:txBody>
      </p:sp>
      <p:sp>
        <p:nvSpPr>
          <p:cNvPr id="35851" name="Text Box 11"/>
          <p:cNvSpPr txBox="1">
            <a:spLocks noChangeArrowheads="1"/>
          </p:cNvSpPr>
          <p:nvPr/>
        </p:nvSpPr>
        <p:spPr bwMode="auto">
          <a:xfrm>
            <a:off x="685800" y="0"/>
            <a:ext cx="1792478" cy="584775"/>
          </a:xfrm>
          <a:prstGeom prst="rect">
            <a:avLst/>
          </a:prstGeom>
          <a:noFill/>
          <a:ln w="9525">
            <a:noFill/>
            <a:miter lim="800000"/>
            <a:headEnd/>
            <a:tailEnd/>
          </a:ln>
        </p:spPr>
        <p:txBody>
          <a:bodyPr wrap="none">
            <a:spAutoFit/>
          </a:bodyPr>
          <a:lstStyle/>
          <a:p>
            <a:r>
              <a:rPr lang="en-US" i="1" baseline="0" dirty="0">
                <a:solidFill>
                  <a:schemeClr val="hlink"/>
                </a:solidFill>
                <a:latin typeface="Times New Roman" pitchFamily="18" charset="0"/>
              </a:rPr>
              <a:t>Example </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36868"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US"/>
          </a:p>
        </p:txBody>
      </p:sp>
      <p:sp>
        <p:nvSpPr>
          <p:cNvPr id="36869" name="Text Box 4"/>
          <p:cNvSpPr txBox="1">
            <a:spLocks noChangeArrowheads="1"/>
          </p:cNvSpPr>
          <p:nvPr/>
        </p:nvSpPr>
        <p:spPr bwMode="auto">
          <a:xfrm>
            <a:off x="304800" y="381000"/>
            <a:ext cx="2840073" cy="461665"/>
          </a:xfrm>
          <a:prstGeom prst="rect">
            <a:avLst/>
          </a:prstGeom>
          <a:noFill/>
          <a:ln w="9525">
            <a:noFill/>
            <a:miter lim="800000"/>
            <a:headEnd/>
            <a:tailEnd/>
          </a:ln>
        </p:spPr>
        <p:txBody>
          <a:bodyPr wrap="none">
            <a:spAutoFit/>
          </a:bodyPr>
          <a:lstStyle/>
          <a:p>
            <a:r>
              <a:rPr lang="en-US" sz="2400" baseline="0" dirty="0">
                <a:solidFill>
                  <a:schemeClr val="folHlink"/>
                </a:solidFill>
                <a:latin typeface="Times New Roman" pitchFamily="18" charset="0"/>
              </a:rPr>
              <a:t>Figure </a:t>
            </a:r>
            <a:r>
              <a:rPr lang="en-US" sz="2400" baseline="0" dirty="0" smtClean="0">
                <a:solidFill>
                  <a:schemeClr val="folHlink"/>
                </a:solidFill>
                <a:latin typeface="Times New Roman" pitchFamily="18" charset="0"/>
              </a:rPr>
              <a:t> </a:t>
            </a:r>
            <a:r>
              <a:rPr lang="en-US" sz="2000" i="1" baseline="0" dirty="0">
                <a:latin typeface="Times New Roman" pitchFamily="18" charset="0"/>
              </a:rPr>
              <a:t>Flow diagram </a:t>
            </a:r>
          </a:p>
        </p:txBody>
      </p:sp>
      <p:sp>
        <p:nvSpPr>
          <p:cNvPr id="36870" name="Line 5"/>
          <p:cNvSpPr>
            <a:spLocks noChangeShapeType="1"/>
          </p:cNvSpPr>
          <p:nvPr/>
        </p:nvSpPr>
        <p:spPr bwMode="auto">
          <a:xfrm>
            <a:off x="152400" y="6400800"/>
            <a:ext cx="8763000" cy="0"/>
          </a:xfrm>
          <a:prstGeom prst="line">
            <a:avLst/>
          </a:prstGeom>
          <a:noFill/>
          <a:ln w="76200">
            <a:solidFill>
              <a:schemeClr val="hlink"/>
            </a:solidFill>
            <a:round/>
            <a:headEnd/>
            <a:tailEnd/>
          </a:ln>
        </p:spPr>
        <p:txBody>
          <a:bodyPr/>
          <a:lstStyle/>
          <a:p>
            <a:endParaRPr lang="en-US"/>
          </a:p>
        </p:txBody>
      </p:sp>
      <p:pic>
        <p:nvPicPr>
          <p:cNvPr id="36871" name="Picture 8"/>
          <p:cNvPicPr>
            <a:picLocks noChangeAspect="1" noChangeArrowheads="1"/>
          </p:cNvPicPr>
          <p:nvPr/>
        </p:nvPicPr>
        <p:blipFill>
          <a:blip r:embed="rId3"/>
          <a:srcRect/>
          <a:stretch>
            <a:fillRect/>
          </a:stretch>
        </p:blipFill>
        <p:spPr bwMode="auto">
          <a:xfrm>
            <a:off x="1343025" y="1108075"/>
            <a:ext cx="5895975" cy="5216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7"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37898" name="Rectangle 9"/>
          <p:cNvSpPr>
            <a:spLocks noChangeArrowheads="1"/>
          </p:cNvSpPr>
          <p:nvPr/>
        </p:nvSpPr>
        <p:spPr bwMode="auto">
          <a:xfrm>
            <a:off x="228600" y="635000"/>
            <a:ext cx="8686800" cy="1569660"/>
          </a:xfrm>
          <a:prstGeom prst="rect">
            <a:avLst/>
          </a:prstGeom>
          <a:solidFill>
            <a:schemeClr val="bg1"/>
          </a:solidFill>
          <a:ln w="9525">
            <a:noFill/>
            <a:miter lim="800000"/>
            <a:headEnd/>
            <a:tailEnd/>
          </a:ln>
        </p:spPr>
        <p:txBody>
          <a:bodyPr>
            <a:spAutoFit/>
          </a:bodyPr>
          <a:lstStyle/>
          <a:p>
            <a:pPr algn="just"/>
            <a:r>
              <a:rPr lang="en-US" sz="2400" i="1" baseline="0" dirty="0">
                <a:latin typeface="Times New Roman" pitchFamily="18" charset="0"/>
              </a:rPr>
              <a:t>Assume that, in a Stop-and-Wait ARQ system, the bandwidth of the line is 1 Mbps, and 1 bit takes 20 ms to make a round trip. What is the bandwidth-delay product? If the system data frames are 1000 bits in length, what is the utilization percentage of the link?</a:t>
            </a:r>
          </a:p>
        </p:txBody>
      </p:sp>
      <p:sp>
        <p:nvSpPr>
          <p:cNvPr id="37899" name="Rectangle 10"/>
          <p:cNvSpPr>
            <a:spLocks noChangeArrowheads="1"/>
          </p:cNvSpPr>
          <p:nvPr/>
        </p:nvSpPr>
        <p:spPr bwMode="auto">
          <a:xfrm>
            <a:off x="317500" y="2298700"/>
            <a:ext cx="8686800" cy="946150"/>
          </a:xfrm>
          <a:prstGeom prst="rect">
            <a:avLst/>
          </a:prstGeom>
          <a:solidFill>
            <a:schemeClr val="bg1"/>
          </a:solidFill>
          <a:ln w="9525">
            <a:noFill/>
            <a:miter lim="800000"/>
            <a:headEnd/>
            <a:tailEnd/>
          </a:ln>
        </p:spPr>
        <p:txBody>
          <a:bodyPr>
            <a:spAutoFit/>
          </a:bodyPr>
          <a:lstStyle/>
          <a:p>
            <a:r>
              <a:rPr lang="en-US" sz="2800" baseline="0" dirty="0">
                <a:solidFill>
                  <a:schemeClr val="hlink"/>
                </a:solidFill>
                <a:latin typeface="Times New Roman" pitchFamily="18" charset="0"/>
              </a:rPr>
              <a:t>Solution</a:t>
            </a:r>
          </a:p>
          <a:p>
            <a:r>
              <a:rPr lang="en-US" sz="2800" baseline="0" dirty="0">
                <a:latin typeface="Times" pitchFamily="18" charset="0"/>
              </a:rPr>
              <a:t>The bandwidth-delay product is</a:t>
            </a:r>
          </a:p>
        </p:txBody>
      </p:sp>
      <p:sp>
        <p:nvSpPr>
          <p:cNvPr id="37900" name="Text Box 12"/>
          <p:cNvSpPr txBox="1">
            <a:spLocks noChangeArrowheads="1"/>
          </p:cNvSpPr>
          <p:nvPr/>
        </p:nvSpPr>
        <p:spPr bwMode="auto">
          <a:xfrm>
            <a:off x="1143000" y="0"/>
            <a:ext cx="1792478" cy="584775"/>
          </a:xfrm>
          <a:prstGeom prst="rect">
            <a:avLst/>
          </a:prstGeom>
          <a:noFill/>
          <a:ln w="9525">
            <a:noFill/>
            <a:miter lim="800000"/>
            <a:headEnd/>
            <a:tailEnd/>
          </a:ln>
        </p:spPr>
        <p:txBody>
          <a:bodyPr wrap="none">
            <a:spAutoFit/>
          </a:bodyPr>
          <a:lstStyle/>
          <a:p>
            <a:r>
              <a:rPr lang="en-US" i="1" baseline="0" dirty="0">
                <a:solidFill>
                  <a:schemeClr val="hlink"/>
                </a:solidFill>
                <a:latin typeface="Times New Roman" pitchFamily="18" charset="0"/>
              </a:rPr>
              <a:t>Example </a:t>
            </a:r>
          </a:p>
        </p:txBody>
      </p:sp>
      <p:pic>
        <p:nvPicPr>
          <p:cNvPr id="37901" name="Picture 13"/>
          <p:cNvPicPr>
            <a:picLocks noChangeAspect="1" noChangeArrowheads="1"/>
          </p:cNvPicPr>
          <p:nvPr/>
        </p:nvPicPr>
        <p:blipFill>
          <a:blip r:embed="rId3"/>
          <a:srcRect/>
          <a:stretch>
            <a:fillRect/>
          </a:stretch>
        </p:blipFill>
        <p:spPr bwMode="auto">
          <a:xfrm>
            <a:off x="1905000" y="3352800"/>
            <a:ext cx="4167188" cy="404812"/>
          </a:xfrm>
          <a:prstGeom prst="rect">
            <a:avLst/>
          </a:prstGeom>
          <a:noFill/>
          <a:ln w="57150" cmpd="thickThin">
            <a:solidFill>
              <a:schemeClr val="folHlink"/>
            </a:solidFill>
            <a:miter lim="800000"/>
            <a:headEnd/>
            <a:tailEnd/>
          </a:ln>
        </p:spPr>
      </p:pic>
      <p:sp>
        <p:nvSpPr>
          <p:cNvPr id="7" name="Rectangle 9"/>
          <p:cNvSpPr>
            <a:spLocks noChangeArrowheads="1"/>
          </p:cNvSpPr>
          <p:nvPr/>
        </p:nvSpPr>
        <p:spPr bwMode="auto">
          <a:xfrm>
            <a:off x="228600" y="3886200"/>
            <a:ext cx="8686800" cy="2308324"/>
          </a:xfrm>
          <a:prstGeom prst="rect">
            <a:avLst/>
          </a:prstGeom>
          <a:solidFill>
            <a:schemeClr val="bg1"/>
          </a:solidFill>
          <a:ln w="9525">
            <a:noFill/>
            <a:miter lim="800000"/>
            <a:headEnd/>
            <a:tailEnd/>
          </a:ln>
        </p:spPr>
        <p:txBody>
          <a:bodyPr>
            <a:spAutoFit/>
          </a:bodyPr>
          <a:lstStyle/>
          <a:p>
            <a:pPr algn="just"/>
            <a:r>
              <a:rPr lang="en-US" sz="2400" i="1" baseline="0" dirty="0">
                <a:latin typeface="Times New Roman" pitchFamily="18" charset="0"/>
              </a:rPr>
              <a:t>The system can send 20,000 bits during the time it takes for the data to go from the sender to the receiver and then back again. However, the system sends only 1000 bits. We can say that the link utilization is only 1000/20,000, or </a:t>
            </a:r>
            <a:r>
              <a:rPr lang="en-US" sz="2400" i="1" baseline="0" dirty="0">
                <a:solidFill>
                  <a:schemeClr val="hlink"/>
                </a:solidFill>
                <a:latin typeface="Times New Roman" pitchFamily="18" charset="0"/>
              </a:rPr>
              <a:t>5</a:t>
            </a:r>
            <a:r>
              <a:rPr lang="en-US" sz="2400" i="1" baseline="0" dirty="0">
                <a:latin typeface="Times New Roman" pitchFamily="18" charset="0"/>
              </a:rPr>
              <a:t> percent. For this reason, for a link with a high bandwidth or long delay, the use of Stop-and-Wait ARQ wastes the capacity of the link.</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2" name="Rectangle 11"/>
          <p:cNvSpPr>
            <a:spLocks noChangeArrowheads="1"/>
          </p:cNvSpPr>
          <p:nvPr/>
        </p:nvSpPr>
        <p:spPr bwMode="auto">
          <a:xfrm>
            <a:off x="914400" y="3886200"/>
            <a:ext cx="7848600" cy="1200329"/>
          </a:xfrm>
          <a:prstGeom prst="rect">
            <a:avLst/>
          </a:prstGeom>
          <a:solidFill>
            <a:srgbClr val="99FF33"/>
          </a:solidFill>
          <a:ln w="76200" algn="ctr">
            <a:noFill/>
            <a:miter lim="800000"/>
            <a:headEnd/>
            <a:tailEnd/>
          </a:ln>
        </p:spPr>
        <p:txBody>
          <a:bodyPr wrap="square">
            <a:spAutoFit/>
          </a:bodyPr>
          <a:lstStyle/>
          <a:p>
            <a:pPr algn="just"/>
            <a:r>
              <a:rPr lang="en-US" sz="2400" baseline="0" dirty="0"/>
              <a:t>In </a:t>
            </a:r>
            <a:r>
              <a:rPr lang="en-US" sz="2400" baseline="0" dirty="0" smtClean="0"/>
              <a:t>this protocol</a:t>
            </a:r>
            <a:r>
              <a:rPr lang="en-US" sz="2400" baseline="0" dirty="0"/>
              <a:t>, the sequence numbers are modulo 2</a:t>
            </a:r>
            <a:r>
              <a:rPr lang="en-US" sz="2400" i="1" baseline="30000" dirty="0"/>
              <a:t>m</a:t>
            </a:r>
            <a:r>
              <a:rPr lang="en-US" sz="2400" baseline="0" dirty="0" smtClean="0"/>
              <a:t>, where </a:t>
            </a:r>
            <a:r>
              <a:rPr lang="en-US" sz="2400" baseline="0" dirty="0"/>
              <a:t>m is the size of the sequence number field in bits.</a:t>
            </a:r>
          </a:p>
        </p:txBody>
      </p:sp>
      <p:sp>
        <p:nvSpPr>
          <p:cNvPr id="3" name="Rectangle 2"/>
          <p:cNvSpPr/>
          <p:nvPr/>
        </p:nvSpPr>
        <p:spPr>
          <a:xfrm>
            <a:off x="990600" y="533400"/>
            <a:ext cx="7467600" cy="584775"/>
          </a:xfrm>
          <a:prstGeom prst="rect">
            <a:avLst/>
          </a:prstGeom>
        </p:spPr>
        <p:txBody>
          <a:bodyPr wrap="square">
            <a:spAutoFit/>
          </a:bodyPr>
          <a:lstStyle/>
          <a:p>
            <a:pPr algn="ctr"/>
            <a:r>
              <a:rPr lang="fr-FR" u="sng" baseline="0" dirty="0" smtClean="0">
                <a:solidFill>
                  <a:srgbClr val="C00000"/>
                </a:solidFill>
                <a:latin typeface="Times New Roman" pitchFamily="18" charset="0"/>
              </a:rPr>
              <a:t>Go-Back-N </a:t>
            </a:r>
            <a:r>
              <a:rPr lang="fr-FR" u="sng" baseline="0" dirty="0" err="1" smtClean="0">
                <a:solidFill>
                  <a:srgbClr val="C00000"/>
                </a:solidFill>
                <a:latin typeface="Times New Roman" pitchFamily="18" charset="0"/>
              </a:rPr>
              <a:t>Automatic</a:t>
            </a:r>
            <a:r>
              <a:rPr lang="fr-FR" u="sng" baseline="0" dirty="0" smtClean="0">
                <a:solidFill>
                  <a:srgbClr val="C00000"/>
                </a:solidFill>
                <a:latin typeface="Times New Roman" pitchFamily="18" charset="0"/>
              </a:rPr>
              <a:t> </a:t>
            </a:r>
            <a:r>
              <a:rPr lang="fr-FR" u="sng" baseline="0" dirty="0" err="1" smtClean="0">
                <a:solidFill>
                  <a:srgbClr val="C00000"/>
                </a:solidFill>
                <a:latin typeface="Times New Roman" pitchFamily="18" charset="0"/>
              </a:rPr>
              <a:t>Repeat</a:t>
            </a:r>
            <a:r>
              <a:rPr lang="fr-FR" u="sng" baseline="0" dirty="0" smtClean="0">
                <a:solidFill>
                  <a:srgbClr val="C00000"/>
                </a:solidFill>
                <a:latin typeface="Times New Roman" pitchFamily="18" charset="0"/>
              </a:rPr>
              <a:t> </a:t>
            </a:r>
            <a:r>
              <a:rPr lang="fr-FR" u="sng" baseline="0" dirty="0" err="1" smtClean="0">
                <a:solidFill>
                  <a:srgbClr val="C00000"/>
                </a:solidFill>
                <a:latin typeface="Times New Roman" pitchFamily="18" charset="0"/>
              </a:rPr>
              <a:t>Request</a:t>
            </a:r>
            <a:endParaRPr lang="en-US" u="sng" dirty="0">
              <a:solidFill>
                <a:srgbClr val="C00000"/>
              </a:solidFill>
            </a:endParaRPr>
          </a:p>
        </p:txBody>
      </p:sp>
      <p:sp>
        <p:nvSpPr>
          <p:cNvPr id="4" name="TextBox 3"/>
          <p:cNvSpPr txBox="1"/>
          <p:nvPr/>
        </p:nvSpPr>
        <p:spPr>
          <a:xfrm>
            <a:off x="914400" y="1600200"/>
            <a:ext cx="7467600" cy="1569660"/>
          </a:xfrm>
          <a:prstGeom prst="rect">
            <a:avLst/>
          </a:prstGeom>
          <a:noFill/>
        </p:spPr>
        <p:txBody>
          <a:bodyPr wrap="square" rtlCol="0">
            <a:spAutoFit/>
          </a:bodyPr>
          <a:lstStyle/>
          <a:p>
            <a:pPr algn="just"/>
            <a:r>
              <a:rPr lang="en-US" sz="2400" baseline="0" dirty="0" smtClean="0">
                <a:solidFill>
                  <a:srgbClr val="002060"/>
                </a:solidFill>
              </a:rPr>
              <a:t>In this protocol we can send several frames before receiving acknowledgements, we keep a copy of these frames until the acknowledgments arrive. </a:t>
            </a:r>
            <a:endParaRPr lang="en-US" sz="2400" dirty="0">
              <a:solidFill>
                <a:srgbClr val="002060"/>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20" name="Rectangle 11"/>
          <p:cNvSpPr>
            <a:spLocks noChangeArrowheads="1"/>
          </p:cNvSpPr>
          <p:nvPr/>
        </p:nvSpPr>
        <p:spPr bwMode="auto">
          <a:xfrm>
            <a:off x="533400" y="4267200"/>
            <a:ext cx="8077200" cy="1200329"/>
          </a:xfrm>
          <a:prstGeom prst="rect">
            <a:avLst/>
          </a:prstGeom>
          <a:solidFill>
            <a:schemeClr val="bg1"/>
          </a:solidFill>
          <a:ln w="76200" algn="ctr">
            <a:noFill/>
            <a:miter lim="800000"/>
            <a:headEnd/>
            <a:tailEnd/>
          </a:ln>
        </p:spPr>
        <p:txBody>
          <a:bodyPr wrap="square">
            <a:spAutoFit/>
          </a:bodyPr>
          <a:lstStyle/>
          <a:p>
            <a:pPr algn="just"/>
            <a:r>
              <a:rPr lang="en-US" sz="2400" baseline="0" dirty="0">
                <a:solidFill>
                  <a:srgbClr val="3366FF"/>
                </a:solidFill>
              </a:rPr>
              <a:t>The send window is an abstract concept defining an imaginary box of size 2</a:t>
            </a:r>
            <a:r>
              <a:rPr lang="en-US" sz="2400" i="1" baseline="30000" dirty="0">
                <a:solidFill>
                  <a:srgbClr val="3366FF"/>
                </a:solidFill>
              </a:rPr>
              <a:t>m</a:t>
            </a:r>
            <a:r>
              <a:rPr lang="en-US" sz="2400" baseline="0" dirty="0">
                <a:solidFill>
                  <a:srgbClr val="3366FF"/>
                </a:solidFill>
              </a:rPr>
              <a:t> − 1 with three variables: </a:t>
            </a:r>
            <a:r>
              <a:rPr lang="en-US" sz="2400" baseline="0" dirty="0" err="1">
                <a:solidFill>
                  <a:srgbClr val="3366FF"/>
                </a:solidFill>
              </a:rPr>
              <a:t>S</a:t>
            </a:r>
            <a:r>
              <a:rPr lang="en-US" sz="2400" dirty="0" err="1">
                <a:solidFill>
                  <a:srgbClr val="3366FF"/>
                </a:solidFill>
              </a:rPr>
              <a:t>f</a:t>
            </a:r>
            <a:r>
              <a:rPr lang="en-US" sz="2400" baseline="0" dirty="0">
                <a:solidFill>
                  <a:srgbClr val="3366FF"/>
                </a:solidFill>
              </a:rPr>
              <a:t>, </a:t>
            </a:r>
            <a:r>
              <a:rPr lang="en-US" sz="2400" baseline="0" dirty="0" err="1">
                <a:solidFill>
                  <a:srgbClr val="3366FF"/>
                </a:solidFill>
              </a:rPr>
              <a:t>S</a:t>
            </a:r>
            <a:r>
              <a:rPr lang="en-US" sz="2400" dirty="0" err="1">
                <a:solidFill>
                  <a:srgbClr val="3366FF"/>
                </a:solidFill>
              </a:rPr>
              <a:t>n</a:t>
            </a:r>
            <a:r>
              <a:rPr lang="en-US" sz="2400" baseline="0" dirty="0">
                <a:solidFill>
                  <a:srgbClr val="3366FF"/>
                </a:solidFill>
              </a:rPr>
              <a:t>, and </a:t>
            </a:r>
            <a:r>
              <a:rPr lang="en-US" sz="2400" baseline="0" dirty="0" err="1">
                <a:solidFill>
                  <a:srgbClr val="3366FF"/>
                </a:solidFill>
              </a:rPr>
              <a:t>S</a:t>
            </a:r>
            <a:r>
              <a:rPr lang="en-US" sz="2400" baseline="-16000" dirty="0" err="1">
                <a:solidFill>
                  <a:srgbClr val="3366FF"/>
                </a:solidFill>
              </a:rPr>
              <a:t>size</a:t>
            </a:r>
            <a:r>
              <a:rPr lang="en-US" sz="2400" baseline="0" dirty="0">
                <a:solidFill>
                  <a:srgbClr val="3366FF"/>
                </a:solidFill>
              </a:rPr>
              <a:t>.</a:t>
            </a:r>
          </a:p>
        </p:txBody>
      </p:sp>
      <p:sp>
        <p:nvSpPr>
          <p:cNvPr id="3" name="Rectangle 11"/>
          <p:cNvSpPr>
            <a:spLocks noChangeArrowheads="1"/>
          </p:cNvSpPr>
          <p:nvPr/>
        </p:nvSpPr>
        <p:spPr bwMode="auto">
          <a:xfrm>
            <a:off x="533400" y="5715000"/>
            <a:ext cx="8077200" cy="830997"/>
          </a:xfrm>
          <a:prstGeom prst="rect">
            <a:avLst/>
          </a:prstGeom>
          <a:solidFill>
            <a:schemeClr val="bg1"/>
          </a:solidFill>
          <a:ln w="76200" algn="ctr">
            <a:noFill/>
            <a:miter lim="800000"/>
            <a:headEnd/>
            <a:tailEnd/>
          </a:ln>
        </p:spPr>
        <p:txBody>
          <a:bodyPr>
            <a:spAutoFit/>
          </a:bodyPr>
          <a:lstStyle/>
          <a:p>
            <a:pPr algn="just"/>
            <a:r>
              <a:rPr lang="en-US" sz="2400" baseline="0" dirty="0">
                <a:solidFill>
                  <a:srgbClr val="3366FF"/>
                </a:solidFill>
              </a:rPr>
              <a:t>The send window can slide one</a:t>
            </a:r>
            <a:br>
              <a:rPr lang="en-US" sz="2400" baseline="0" dirty="0">
                <a:solidFill>
                  <a:srgbClr val="3366FF"/>
                </a:solidFill>
              </a:rPr>
            </a:br>
            <a:r>
              <a:rPr lang="en-US" sz="2400" baseline="0" dirty="0">
                <a:solidFill>
                  <a:srgbClr val="3366FF"/>
                </a:solidFill>
              </a:rPr>
              <a:t>or more slots when a valid acknowledgment arrives.</a:t>
            </a:r>
          </a:p>
        </p:txBody>
      </p:sp>
      <p:sp>
        <p:nvSpPr>
          <p:cNvPr id="4" name="TextBox 3"/>
          <p:cNvSpPr txBox="1"/>
          <p:nvPr/>
        </p:nvSpPr>
        <p:spPr>
          <a:xfrm>
            <a:off x="2438400" y="457200"/>
            <a:ext cx="3810000" cy="584775"/>
          </a:xfrm>
          <a:prstGeom prst="rect">
            <a:avLst/>
          </a:prstGeom>
          <a:solidFill>
            <a:schemeClr val="accent1">
              <a:lumMod val="60000"/>
              <a:lumOff val="40000"/>
            </a:schemeClr>
          </a:solidFill>
        </p:spPr>
        <p:txBody>
          <a:bodyPr wrap="square" rtlCol="0">
            <a:spAutoFit/>
          </a:bodyPr>
          <a:lstStyle/>
          <a:p>
            <a:pPr algn="ctr"/>
            <a:r>
              <a:rPr lang="en-US" baseline="0" dirty="0" smtClean="0">
                <a:solidFill>
                  <a:srgbClr val="FF0000"/>
                </a:solidFill>
              </a:rPr>
              <a:t>Sliding Window</a:t>
            </a:r>
            <a:endParaRPr lang="en-US" dirty="0">
              <a:solidFill>
                <a:srgbClr val="FF0000"/>
              </a:solidFill>
            </a:endParaRPr>
          </a:p>
        </p:txBody>
      </p:sp>
      <p:sp>
        <p:nvSpPr>
          <p:cNvPr id="5" name="TextBox 4"/>
          <p:cNvSpPr txBox="1"/>
          <p:nvPr/>
        </p:nvSpPr>
        <p:spPr>
          <a:xfrm>
            <a:off x="533400" y="1219200"/>
            <a:ext cx="8001000" cy="2862322"/>
          </a:xfrm>
          <a:prstGeom prst="rect">
            <a:avLst/>
          </a:prstGeom>
          <a:solidFill>
            <a:schemeClr val="bg1"/>
          </a:solidFill>
        </p:spPr>
        <p:txBody>
          <a:bodyPr wrap="square" rtlCol="0">
            <a:spAutoFit/>
          </a:bodyPr>
          <a:lstStyle/>
          <a:p>
            <a:pPr algn="just"/>
            <a:r>
              <a:rPr lang="en-US" sz="2000" kern="0" baseline="0" dirty="0" smtClean="0">
                <a:solidFill>
                  <a:srgbClr val="3366FF"/>
                </a:solidFill>
              </a:rPr>
              <a:t>The Sliding window is an abstract concept that define the range of sequence numbers that is the concern of the sender and receiver. </a:t>
            </a:r>
          </a:p>
          <a:p>
            <a:pPr algn="just"/>
            <a:endParaRPr lang="en-US" sz="2000" kern="0" baseline="0" dirty="0" smtClean="0">
              <a:solidFill>
                <a:srgbClr val="3366FF"/>
              </a:solidFill>
            </a:endParaRPr>
          </a:p>
          <a:p>
            <a:pPr algn="just"/>
            <a:r>
              <a:rPr lang="en-US" sz="2000" kern="0" baseline="0" dirty="0" smtClean="0">
                <a:solidFill>
                  <a:srgbClr val="3366FF"/>
                </a:solidFill>
              </a:rPr>
              <a:t>The range which is the concern of the sender is called the </a:t>
            </a:r>
            <a:r>
              <a:rPr lang="en-US" sz="2000" kern="0" baseline="0" dirty="0" smtClean="0">
                <a:solidFill>
                  <a:srgbClr val="3366FF"/>
                </a:solidFill>
                <a:effectLst>
                  <a:outerShdw blurRad="38100" dist="38100" dir="2700000" algn="tl">
                    <a:srgbClr val="000000">
                      <a:alpha val="43137"/>
                    </a:srgbClr>
                  </a:outerShdw>
                </a:effectLst>
              </a:rPr>
              <a:t>send sliding window</a:t>
            </a:r>
          </a:p>
          <a:p>
            <a:pPr algn="just"/>
            <a:endParaRPr lang="en-US" sz="2000" kern="0" baseline="0" dirty="0" smtClean="0">
              <a:solidFill>
                <a:srgbClr val="3366FF"/>
              </a:solidFill>
            </a:endParaRPr>
          </a:p>
          <a:p>
            <a:pPr algn="just"/>
            <a:r>
              <a:rPr lang="en-US" sz="2000" kern="0" baseline="0" dirty="0" smtClean="0">
                <a:solidFill>
                  <a:srgbClr val="3366FF"/>
                </a:solidFill>
              </a:rPr>
              <a:t>The range that is the concern of the receiver is called the </a:t>
            </a:r>
            <a:r>
              <a:rPr lang="en-US" sz="2000" kern="0" baseline="0" dirty="0" smtClean="0">
                <a:solidFill>
                  <a:srgbClr val="3366FF"/>
                </a:solidFill>
                <a:effectLst>
                  <a:outerShdw blurRad="38100" dist="38100" dir="2700000" algn="tl">
                    <a:srgbClr val="000000">
                      <a:alpha val="43137"/>
                    </a:srgbClr>
                  </a:outerShdw>
                </a:effectLst>
              </a:rPr>
              <a:t>receive sliding window</a:t>
            </a:r>
            <a:r>
              <a:rPr lang="en-US" sz="2000" kern="0" baseline="0" dirty="0" smtClean="0">
                <a:solidFill>
                  <a:srgbClr val="3366FF"/>
                </a:solidFill>
              </a:rPr>
              <a:t>. </a:t>
            </a:r>
            <a:endParaRPr lang="en-US" sz="2000" kern="0" dirty="0">
              <a:solidFill>
                <a:srgbClr val="3366FF"/>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41988"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US"/>
          </a:p>
        </p:txBody>
      </p:sp>
      <p:sp>
        <p:nvSpPr>
          <p:cNvPr id="41989" name="Text Box 4"/>
          <p:cNvSpPr txBox="1">
            <a:spLocks noChangeArrowheads="1"/>
          </p:cNvSpPr>
          <p:nvPr/>
        </p:nvSpPr>
        <p:spPr bwMode="auto">
          <a:xfrm>
            <a:off x="304800" y="381000"/>
            <a:ext cx="3902158" cy="461665"/>
          </a:xfrm>
          <a:prstGeom prst="rect">
            <a:avLst/>
          </a:prstGeom>
          <a:noFill/>
          <a:ln w="9525">
            <a:noFill/>
            <a:miter lim="800000"/>
            <a:headEnd/>
            <a:tailEnd/>
          </a:ln>
        </p:spPr>
        <p:txBody>
          <a:bodyPr wrap="none">
            <a:spAutoFit/>
          </a:bodyPr>
          <a:lstStyle/>
          <a:p>
            <a:r>
              <a:rPr lang="en-US" sz="2400" baseline="0" dirty="0" smtClean="0">
                <a:solidFill>
                  <a:schemeClr val="folHlink"/>
                </a:solidFill>
                <a:latin typeface="Times New Roman" pitchFamily="18" charset="0"/>
              </a:rPr>
              <a:t> </a:t>
            </a:r>
            <a:r>
              <a:rPr lang="en-US" sz="2000" i="1" baseline="0" dirty="0">
                <a:latin typeface="Times New Roman" pitchFamily="18" charset="0"/>
              </a:rPr>
              <a:t>Send window for Go-Back-N ARQ</a:t>
            </a:r>
          </a:p>
        </p:txBody>
      </p:sp>
      <p:sp>
        <p:nvSpPr>
          <p:cNvPr id="41990"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41991" name="Picture 6"/>
          <p:cNvPicPr>
            <a:picLocks noChangeAspect="1" noChangeArrowheads="1"/>
          </p:cNvPicPr>
          <p:nvPr/>
        </p:nvPicPr>
        <p:blipFill>
          <a:blip r:embed="rId3"/>
          <a:srcRect/>
          <a:stretch>
            <a:fillRect/>
          </a:stretch>
        </p:blipFill>
        <p:spPr bwMode="auto">
          <a:xfrm>
            <a:off x="225425" y="1228725"/>
            <a:ext cx="8537575" cy="4562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45060"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US"/>
          </a:p>
        </p:txBody>
      </p:sp>
      <p:sp>
        <p:nvSpPr>
          <p:cNvPr id="45061" name="Text Box 4"/>
          <p:cNvSpPr txBox="1">
            <a:spLocks noChangeArrowheads="1"/>
          </p:cNvSpPr>
          <p:nvPr/>
        </p:nvSpPr>
        <p:spPr bwMode="auto">
          <a:xfrm>
            <a:off x="304800" y="381000"/>
            <a:ext cx="4262834" cy="461665"/>
          </a:xfrm>
          <a:prstGeom prst="rect">
            <a:avLst/>
          </a:prstGeom>
          <a:noFill/>
          <a:ln w="9525">
            <a:noFill/>
            <a:miter lim="800000"/>
            <a:headEnd/>
            <a:tailEnd/>
          </a:ln>
        </p:spPr>
        <p:txBody>
          <a:bodyPr wrap="none">
            <a:spAutoFit/>
          </a:bodyPr>
          <a:lstStyle/>
          <a:p>
            <a:r>
              <a:rPr lang="en-US" sz="2400" baseline="0" dirty="0" smtClean="0">
                <a:solidFill>
                  <a:schemeClr val="folHlink"/>
                </a:solidFill>
                <a:latin typeface="Times New Roman" pitchFamily="18" charset="0"/>
              </a:rPr>
              <a:t>  </a:t>
            </a:r>
            <a:r>
              <a:rPr lang="en-US" sz="2000" i="1" baseline="0" dirty="0">
                <a:latin typeface="Times New Roman" pitchFamily="18" charset="0"/>
              </a:rPr>
              <a:t>Receive window for Go-Back-N ARQ</a:t>
            </a:r>
          </a:p>
        </p:txBody>
      </p:sp>
      <p:sp>
        <p:nvSpPr>
          <p:cNvPr id="45062"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45063" name="Picture 6"/>
          <p:cNvPicPr>
            <a:picLocks noChangeAspect="1" noChangeArrowheads="1"/>
          </p:cNvPicPr>
          <p:nvPr/>
        </p:nvPicPr>
        <p:blipFill>
          <a:blip r:embed="rId3"/>
          <a:srcRect/>
          <a:stretch>
            <a:fillRect/>
          </a:stretch>
        </p:blipFill>
        <p:spPr bwMode="auto">
          <a:xfrm>
            <a:off x="685800" y="1143000"/>
            <a:ext cx="7761287" cy="3413125"/>
          </a:xfrm>
          <a:prstGeom prst="rect">
            <a:avLst/>
          </a:prstGeom>
          <a:noFill/>
          <a:ln w="9525">
            <a:noFill/>
            <a:miter lim="800000"/>
            <a:headEnd/>
            <a:tailEnd/>
          </a:ln>
        </p:spPr>
      </p:pic>
      <p:sp>
        <p:nvSpPr>
          <p:cNvPr id="7" name="Rectangle 11"/>
          <p:cNvSpPr>
            <a:spLocks noChangeArrowheads="1"/>
          </p:cNvSpPr>
          <p:nvPr/>
        </p:nvSpPr>
        <p:spPr bwMode="auto">
          <a:xfrm>
            <a:off x="533400" y="4864100"/>
            <a:ext cx="8077200" cy="1323439"/>
          </a:xfrm>
          <a:prstGeom prst="rect">
            <a:avLst/>
          </a:prstGeom>
          <a:solidFill>
            <a:schemeClr val="accent1">
              <a:lumMod val="20000"/>
              <a:lumOff val="80000"/>
            </a:schemeClr>
          </a:solidFill>
          <a:ln w="76200" algn="ctr">
            <a:noFill/>
            <a:miter lim="800000"/>
            <a:headEnd/>
            <a:tailEnd/>
          </a:ln>
        </p:spPr>
        <p:txBody>
          <a:bodyPr wrap="square">
            <a:spAutoFit/>
          </a:bodyPr>
          <a:lstStyle/>
          <a:p>
            <a:pPr algn="just"/>
            <a:r>
              <a:rPr lang="en-US" sz="2000" baseline="0" dirty="0">
                <a:solidFill>
                  <a:srgbClr val="FF0000"/>
                </a:solidFill>
              </a:rPr>
              <a:t>The receive window is an abstract concept defining an imaginary box </a:t>
            </a:r>
            <a:r>
              <a:rPr lang="en-US" sz="2000" baseline="0" dirty="0" smtClean="0">
                <a:solidFill>
                  <a:srgbClr val="FF0000"/>
                </a:solidFill>
              </a:rPr>
              <a:t>of size 1 with one single variable  </a:t>
            </a:r>
            <a:r>
              <a:rPr lang="en-US" sz="2000" baseline="0" dirty="0" err="1" smtClean="0">
                <a:solidFill>
                  <a:srgbClr val="FF0000"/>
                </a:solidFill>
              </a:rPr>
              <a:t>R</a:t>
            </a:r>
            <a:r>
              <a:rPr lang="en-US" sz="2000" baseline="-16000" dirty="0" err="1" smtClean="0">
                <a:solidFill>
                  <a:srgbClr val="FF0000"/>
                </a:solidFill>
              </a:rPr>
              <a:t>n</a:t>
            </a:r>
            <a:r>
              <a:rPr lang="en-US" sz="2000" baseline="0" dirty="0" smtClean="0">
                <a:solidFill>
                  <a:srgbClr val="FF0000"/>
                </a:solidFill>
              </a:rPr>
              <a:t>. </a:t>
            </a:r>
            <a:br>
              <a:rPr lang="en-US" sz="2000" baseline="0" dirty="0" smtClean="0">
                <a:solidFill>
                  <a:srgbClr val="FF0000"/>
                </a:solidFill>
              </a:rPr>
            </a:br>
            <a:r>
              <a:rPr lang="en-US" sz="2000" baseline="0" dirty="0" smtClean="0">
                <a:solidFill>
                  <a:srgbClr val="FF0000"/>
                </a:solidFill>
              </a:rPr>
              <a:t>The window slides when a correct frame has arrived; sliding occurs one slot at a time.</a:t>
            </a:r>
            <a:endParaRPr lang="en-US" sz="2000" baseline="0" dirty="0">
              <a:solidFill>
                <a:srgbClr val="FF0000"/>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6148"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US"/>
          </a:p>
        </p:txBody>
      </p:sp>
      <p:sp>
        <p:nvSpPr>
          <p:cNvPr id="6149" name="Text Box 4"/>
          <p:cNvSpPr txBox="1">
            <a:spLocks noChangeArrowheads="1"/>
          </p:cNvSpPr>
          <p:nvPr/>
        </p:nvSpPr>
        <p:spPr bwMode="auto">
          <a:xfrm>
            <a:off x="304800" y="381000"/>
            <a:ext cx="3323730" cy="461665"/>
          </a:xfrm>
          <a:prstGeom prst="rect">
            <a:avLst/>
          </a:prstGeom>
          <a:noFill/>
          <a:ln w="9525">
            <a:noFill/>
            <a:miter lim="800000"/>
            <a:headEnd/>
            <a:tailEnd/>
          </a:ln>
        </p:spPr>
        <p:txBody>
          <a:bodyPr wrap="none">
            <a:spAutoFit/>
          </a:bodyPr>
          <a:lstStyle/>
          <a:p>
            <a:r>
              <a:rPr lang="en-US" sz="2400" baseline="0" dirty="0" smtClean="0">
                <a:solidFill>
                  <a:schemeClr val="folHlink"/>
                </a:solidFill>
                <a:latin typeface="Times New Roman" pitchFamily="18" charset="0"/>
              </a:rPr>
              <a:t> </a:t>
            </a:r>
            <a:r>
              <a:rPr lang="en-US" sz="2000" i="1" baseline="0" dirty="0">
                <a:latin typeface="Times New Roman" pitchFamily="18" charset="0"/>
              </a:rPr>
              <a:t>Byte stuffing and </a:t>
            </a:r>
            <a:r>
              <a:rPr lang="en-US" sz="2000" i="1" baseline="0" dirty="0" err="1">
                <a:latin typeface="Times New Roman" pitchFamily="18" charset="0"/>
              </a:rPr>
              <a:t>unstuffing</a:t>
            </a:r>
            <a:endParaRPr lang="en-US" sz="2000" i="1" baseline="0" dirty="0">
              <a:latin typeface="Times New Roman" pitchFamily="18" charset="0"/>
            </a:endParaRPr>
          </a:p>
        </p:txBody>
      </p:sp>
      <p:sp>
        <p:nvSpPr>
          <p:cNvPr id="6150"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6151" name="Picture 6"/>
          <p:cNvPicPr>
            <a:picLocks noChangeAspect="1" noChangeArrowheads="1"/>
          </p:cNvPicPr>
          <p:nvPr/>
        </p:nvPicPr>
        <p:blipFill>
          <a:blip r:embed="rId3"/>
          <a:srcRect/>
          <a:stretch>
            <a:fillRect/>
          </a:stretch>
        </p:blipFill>
        <p:spPr bwMode="auto">
          <a:xfrm>
            <a:off x="609600" y="1066800"/>
            <a:ext cx="7331075" cy="4064000"/>
          </a:xfrm>
          <a:prstGeom prst="rect">
            <a:avLst/>
          </a:prstGeom>
          <a:noFill/>
          <a:ln w="9525">
            <a:noFill/>
            <a:miter lim="800000"/>
            <a:headEnd/>
            <a:tailEnd/>
          </a:ln>
        </p:spPr>
      </p:pic>
      <p:sp>
        <p:nvSpPr>
          <p:cNvPr id="8" name="Rectangle 11"/>
          <p:cNvSpPr>
            <a:spLocks noChangeArrowheads="1"/>
          </p:cNvSpPr>
          <p:nvPr/>
        </p:nvSpPr>
        <p:spPr bwMode="auto">
          <a:xfrm>
            <a:off x="381000" y="5334000"/>
            <a:ext cx="8077200" cy="707886"/>
          </a:xfrm>
          <a:prstGeom prst="rect">
            <a:avLst/>
          </a:prstGeom>
          <a:solidFill>
            <a:srgbClr val="99FF33"/>
          </a:solidFill>
          <a:ln w="76200" algn="ctr">
            <a:noFill/>
            <a:miter lim="800000"/>
            <a:headEnd/>
            <a:tailEnd/>
          </a:ln>
        </p:spPr>
        <p:txBody>
          <a:bodyPr wrap="square">
            <a:spAutoFit/>
          </a:bodyPr>
          <a:lstStyle/>
          <a:p>
            <a:pPr algn="ctr"/>
            <a:r>
              <a:rPr lang="en-US" sz="2000" baseline="0" dirty="0"/>
              <a:t>Byte stuffing is the process of adding 1 extra byte whenever there is a flag or escape character in the text.</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47108" name="Line 3"/>
          <p:cNvSpPr>
            <a:spLocks noChangeShapeType="1"/>
          </p:cNvSpPr>
          <p:nvPr/>
        </p:nvSpPr>
        <p:spPr bwMode="auto">
          <a:xfrm>
            <a:off x="152400" y="762000"/>
            <a:ext cx="8763000" cy="0"/>
          </a:xfrm>
          <a:prstGeom prst="line">
            <a:avLst/>
          </a:prstGeom>
          <a:noFill/>
          <a:ln w="19050">
            <a:solidFill>
              <a:schemeClr val="hlink"/>
            </a:solidFill>
            <a:round/>
            <a:headEnd/>
            <a:tailEnd/>
          </a:ln>
        </p:spPr>
        <p:txBody>
          <a:bodyPr/>
          <a:lstStyle/>
          <a:p>
            <a:endParaRPr lang="en-US"/>
          </a:p>
        </p:txBody>
      </p:sp>
      <p:sp>
        <p:nvSpPr>
          <p:cNvPr id="47109" name="Text Box 4"/>
          <p:cNvSpPr txBox="1">
            <a:spLocks noChangeArrowheads="1"/>
          </p:cNvSpPr>
          <p:nvPr/>
        </p:nvSpPr>
        <p:spPr bwMode="auto">
          <a:xfrm>
            <a:off x="304800" y="228600"/>
            <a:ext cx="3216073" cy="461665"/>
          </a:xfrm>
          <a:prstGeom prst="rect">
            <a:avLst/>
          </a:prstGeom>
          <a:noFill/>
          <a:ln w="9525">
            <a:noFill/>
            <a:miter lim="800000"/>
            <a:headEnd/>
            <a:tailEnd/>
          </a:ln>
        </p:spPr>
        <p:txBody>
          <a:bodyPr wrap="none">
            <a:spAutoFit/>
          </a:bodyPr>
          <a:lstStyle/>
          <a:p>
            <a:r>
              <a:rPr lang="en-US" sz="2400" baseline="0" dirty="0" smtClean="0">
                <a:solidFill>
                  <a:schemeClr val="folHlink"/>
                </a:solidFill>
                <a:latin typeface="Times New Roman" pitchFamily="18" charset="0"/>
              </a:rPr>
              <a:t> </a:t>
            </a:r>
            <a:r>
              <a:rPr lang="en-US" sz="2000" i="1" baseline="0" dirty="0">
                <a:latin typeface="Times New Roman" pitchFamily="18" charset="0"/>
              </a:rPr>
              <a:t>Design of Go-Back-N ARQ</a:t>
            </a:r>
          </a:p>
        </p:txBody>
      </p:sp>
      <p:sp>
        <p:nvSpPr>
          <p:cNvPr id="47110" name="Line 5"/>
          <p:cNvSpPr>
            <a:spLocks noChangeShapeType="1"/>
          </p:cNvSpPr>
          <p:nvPr/>
        </p:nvSpPr>
        <p:spPr bwMode="auto">
          <a:xfrm>
            <a:off x="152400" y="6400800"/>
            <a:ext cx="8763000" cy="0"/>
          </a:xfrm>
          <a:prstGeom prst="line">
            <a:avLst/>
          </a:prstGeom>
          <a:noFill/>
          <a:ln w="76200">
            <a:solidFill>
              <a:schemeClr val="hlink"/>
            </a:solidFill>
            <a:round/>
            <a:headEnd/>
            <a:tailEnd/>
          </a:ln>
        </p:spPr>
        <p:txBody>
          <a:bodyPr/>
          <a:lstStyle/>
          <a:p>
            <a:endParaRPr lang="en-US"/>
          </a:p>
        </p:txBody>
      </p:sp>
      <p:pic>
        <p:nvPicPr>
          <p:cNvPr id="47111" name="Picture 6"/>
          <p:cNvPicPr>
            <a:picLocks noChangeAspect="1" noChangeArrowheads="1"/>
          </p:cNvPicPr>
          <p:nvPr/>
        </p:nvPicPr>
        <p:blipFill>
          <a:blip r:embed="rId3"/>
          <a:srcRect/>
          <a:stretch>
            <a:fillRect/>
          </a:stretch>
        </p:blipFill>
        <p:spPr bwMode="auto">
          <a:xfrm>
            <a:off x="1346200" y="914400"/>
            <a:ext cx="6197600" cy="5241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48133" name="Text Box 4"/>
          <p:cNvSpPr txBox="1">
            <a:spLocks noChangeArrowheads="1"/>
          </p:cNvSpPr>
          <p:nvPr/>
        </p:nvSpPr>
        <p:spPr bwMode="auto">
          <a:xfrm>
            <a:off x="304800" y="228600"/>
            <a:ext cx="3881447" cy="461665"/>
          </a:xfrm>
          <a:prstGeom prst="rect">
            <a:avLst/>
          </a:prstGeom>
          <a:noFill/>
          <a:ln w="9525">
            <a:noFill/>
            <a:miter lim="800000"/>
            <a:headEnd/>
            <a:tailEnd/>
          </a:ln>
        </p:spPr>
        <p:txBody>
          <a:bodyPr wrap="none">
            <a:spAutoFit/>
          </a:bodyPr>
          <a:lstStyle/>
          <a:p>
            <a:r>
              <a:rPr lang="en-US" sz="2400" baseline="0" dirty="0" smtClean="0">
                <a:solidFill>
                  <a:schemeClr val="folHlink"/>
                </a:solidFill>
                <a:latin typeface="Times New Roman" pitchFamily="18" charset="0"/>
              </a:rPr>
              <a:t>  </a:t>
            </a:r>
            <a:r>
              <a:rPr lang="en-US" sz="2000" i="1" baseline="0" dirty="0">
                <a:latin typeface="Times New Roman" pitchFamily="18" charset="0"/>
              </a:rPr>
              <a:t>Window size for Go-Back-N ARQ</a:t>
            </a:r>
          </a:p>
        </p:txBody>
      </p:sp>
      <p:pic>
        <p:nvPicPr>
          <p:cNvPr id="48135" name="Picture 6"/>
          <p:cNvPicPr>
            <a:picLocks noChangeAspect="1" noChangeArrowheads="1"/>
          </p:cNvPicPr>
          <p:nvPr/>
        </p:nvPicPr>
        <p:blipFill>
          <a:blip r:embed="rId3"/>
          <a:srcRect/>
          <a:stretch>
            <a:fillRect/>
          </a:stretch>
        </p:blipFill>
        <p:spPr bwMode="auto">
          <a:xfrm>
            <a:off x="838200" y="685800"/>
            <a:ext cx="7358062" cy="5138738"/>
          </a:xfrm>
          <a:prstGeom prst="rect">
            <a:avLst/>
          </a:prstGeom>
          <a:noFill/>
          <a:ln w="9525">
            <a:noFill/>
            <a:miter lim="800000"/>
            <a:headEnd/>
            <a:tailEnd/>
          </a:ln>
        </p:spPr>
      </p:pic>
      <p:sp>
        <p:nvSpPr>
          <p:cNvPr id="7" name="Rectangle 11"/>
          <p:cNvSpPr>
            <a:spLocks noChangeArrowheads="1"/>
          </p:cNvSpPr>
          <p:nvPr/>
        </p:nvSpPr>
        <p:spPr bwMode="auto">
          <a:xfrm>
            <a:off x="533400" y="5943600"/>
            <a:ext cx="8153400" cy="707886"/>
          </a:xfrm>
          <a:prstGeom prst="rect">
            <a:avLst/>
          </a:prstGeom>
          <a:solidFill>
            <a:schemeClr val="accent1">
              <a:lumMod val="60000"/>
              <a:lumOff val="40000"/>
            </a:schemeClr>
          </a:solidFill>
          <a:ln w="76200" algn="ctr">
            <a:noFill/>
            <a:miter lim="800000"/>
            <a:headEnd/>
            <a:tailEnd/>
          </a:ln>
        </p:spPr>
        <p:txBody>
          <a:bodyPr wrap="square">
            <a:spAutoFit/>
          </a:bodyPr>
          <a:lstStyle/>
          <a:p>
            <a:pPr algn="just"/>
            <a:r>
              <a:rPr lang="en-US" sz="2000" baseline="0" dirty="0">
                <a:solidFill>
                  <a:srgbClr val="FF0000"/>
                </a:solidFill>
              </a:rPr>
              <a:t>In Go-Back-N ARQ, the size of the send window must be less than 2</a:t>
            </a:r>
            <a:r>
              <a:rPr lang="en-US" sz="2000" i="1" baseline="30000" dirty="0">
                <a:solidFill>
                  <a:srgbClr val="FF0000"/>
                </a:solidFill>
              </a:rPr>
              <a:t>m</a:t>
            </a:r>
            <a:r>
              <a:rPr lang="en-US" sz="2000" baseline="0" dirty="0" smtClean="0">
                <a:solidFill>
                  <a:srgbClr val="FF0000"/>
                </a:solidFill>
              </a:rPr>
              <a:t>; the </a:t>
            </a:r>
            <a:r>
              <a:rPr lang="en-US" sz="2000" baseline="0" dirty="0">
                <a:solidFill>
                  <a:srgbClr val="FF0000"/>
                </a:solidFill>
              </a:rPr>
              <a:t>size of the </a:t>
            </a:r>
            <a:r>
              <a:rPr lang="en-US" sz="2000" baseline="0" dirty="0" smtClean="0">
                <a:solidFill>
                  <a:srgbClr val="FF0000"/>
                </a:solidFill>
              </a:rPr>
              <a:t>receiver window is </a:t>
            </a:r>
            <a:r>
              <a:rPr lang="en-US" sz="2000" baseline="0" dirty="0">
                <a:solidFill>
                  <a:srgbClr val="FF0000"/>
                </a:solidFill>
              </a:rPr>
              <a:t>always 1.</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Text Box 2"/>
          <p:cNvSpPr txBox="1">
            <a:spLocks noChangeArrowheads="1"/>
          </p:cNvSpPr>
          <p:nvPr/>
        </p:nvSpPr>
        <p:spPr bwMode="auto">
          <a:xfrm>
            <a:off x="304800" y="152400"/>
            <a:ext cx="3743332" cy="461665"/>
          </a:xfrm>
          <a:prstGeom prst="rect">
            <a:avLst/>
          </a:prstGeom>
          <a:noFill/>
          <a:ln w="9525">
            <a:noFill/>
            <a:miter lim="800000"/>
            <a:headEnd/>
            <a:tailEnd/>
          </a:ln>
        </p:spPr>
        <p:txBody>
          <a:bodyPr wrap="none">
            <a:spAutoFit/>
          </a:bodyPr>
          <a:lstStyle/>
          <a:p>
            <a:r>
              <a:rPr lang="en-US" sz="2400" baseline="0" dirty="0" smtClean="0">
                <a:solidFill>
                  <a:schemeClr val="hlink"/>
                </a:solidFill>
                <a:latin typeface="Times New Roman" pitchFamily="18" charset="0"/>
              </a:rPr>
              <a:t>Algorithm </a:t>
            </a:r>
            <a:r>
              <a:rPr lang="en-US" sz="2400" baseline="0" dirty="0" smtClean="0">
                <a:solidFill>
                  <a:schemeClr val="folHlink"/>
                </a:solidFill>
                <a:latin typeface="Times New Roman" pitchFamily="18" charset="0"/>
              </a:rPr>
              <a:t> </a:t>
            </a:r>
            <a:r>
              <a:rPr lang="en-US" sz="2000" i="1" baseline="0" dirty="0">
                <a:latin typeface="Times New Roman" pitchFamily="18" charset="0"/>
              </a:rPr>
              <a:t>Go-Back-N sender </a:t>
            </a:r>
          </a:p>
        </p:txBody>
      </p:sp>
      <p:pic>
        <p:nvPicPr>
          <p:cNvPr id="50180" name="Picture 3"/>
          <p:cNvPicPr>
            <a:picLocks noChangeAspect="1" noChangeArrowheads="1"/>
          </p:cNvPicPr>
          <p:nvPr/>
        </p:nvPicPr>
        <p:blipFill>
          <a:blip r:embed="rId3"/>
          <a:srcRect/>
          <a:stretch>
            <a:fillRect/>
          </a:stretch>
        </p:blipFill>
        <p:spPr bwMode="auto">
          <a:xfrm>
            <a:off x="53975" y="711573"/>
            <a:ext cx="9013825" cy="5505450"/>
          </a:xfrm>
          <a:prstGeom prst="rect">
            <a:avLst/>
          </a:prstGeom>
          <a:noFill/>
          <a:ln w="9525">
            <a:noFill/>
            <a:miter lim="800000"/>
            <a:headEnd/>
            <a:tailEnd/>
          </a:ln>
        </p:spPr>
      </p:pic>
      <p:sp>
        <p:nvSpPr>
          <p:cNvPr id="50181" name="Rectangle 4"/>
          <p:cNvSpPr>
            <a:spLocks noChangeArrowheads="1"/>
          </p:cNvSpPr>
          <p:nvPr/>
        </p:nvSpPr>
        <p:spPr bwMode="auto">
          <a:xfrm>
            <a:off x="7315200" y="5911850"/>
            <a:ext cx="1638300" cy="412750"/>
          </a:xfrm>
          <a:prstGeom prst="rect">
            <a:avLst/>
          </a:prstGeom>
          <a:noFill/>
          <a:ln w="9525">
            <a:noFill/>
            <a:miter lim="800000"/>
            <a:headEnd/>
            <a:tailEnd/>
          </a:ln>
        </p:spPr>
        <p:txBody>
          <a:bodyPr wrap="none">
            <a:spAutoFit/>
          </a:bodyPr>
          <a:lstStyle/>
          <a:p>
            <a:r>
              <a:rPr lang="en-US" i="1">
                <a:solidFill>
                  <a:schemeClr val="hlink"/>
                </a:solidFill>
              </a:rPr>
              <a:t>(continued)</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Text Box 2"/>
          <p:cNvSpPr txBox="1">
            <a:spLocks noChangeArrowheads="1"/>
          </p:cNvSpPr>
          <p:nvPr/>
        </p:nvSpPr>
        <p:spPr bwMode="auto">
          <a:xfrm>
            <a:off x="295275" y="0"/>
            <a:ext cx="3807453" cy="461665"/>
          </a:xfrm>
          <a:prstGeom prst="rect">
            <a:avLst/>
          </a:prstGeom>
          <a:noFill/>
          <a:ln w="9525">
            <a:noFill/>
            <a:miter lim="800000"/>
            <a:headEnd/>
            <a:tailEnd/>
          </a:ln>
        </p:spPr>
        <p:txBody>
          <a:bodyPr wrap="none">
            <a:spAutoFit/>
          </a:bodyPr>
          <a:lstStyle/>
          <a:p>
            <a:r>
              <a:rPr lang="en-US" sz="2400" baseline="0" dirty="0">
                <a:solidFill>
                  <a:schemeClr val="hlink"/>
                </a:solidFill>
                <a:latin typeface="Times New Roman" pitchFamily="18" charset="0"/>
              </a:rPr>
              <a:t>Algorithm </a:t>
            </a:r>
            <a:r>
              <a:rPr lang="en-US" sz="2400" baseline="0" dirty="0" smtClean="0">
                <a:solidFill>
                  <a:schemeClr val="folHlink"/>
                </a:solidFill>
                <a:latin typeface="Times New Roman" pitchFamily="18" charset="0"/>
              </a:rPr>
              <a:t> </a:t>
            </a:r>
            <a:r>
              <a:rPr lang="en-US" sz="2000" i="1" baseline="0" dirty="0">
                <a:latin typeface="Times New Roman" pitchFamily="18" charset="0"/>
              </a:rPr>
              <a:t>Go-Back-N sender </a:t>
            </a:r>
            <a:r>
              <a:rPr lang="en-US" sz="2000" i="1" baseline="0" dirty="0" smtClean="0">
                <a:latin typeface="Times New Roman" pitchFamily="18" charset="0"/>
              </a:rPr>
              <a:t> </a:t>
            </a:r>
            <a:endParaRPr lang="en-US" sz="2000" i="1" baseline="0" dirty="0">
              <a:latin typeface="Times New Roman" pitchFamily="18" charset="0"/>
            </a:endParaRPr>
          </a:p>
        </p:txBody>
      </p:sp>
      <p:pic>
        <p:nvPicPr>
          <p:cNvPr id="51204" name="Picture 4"/>
          <p:cNvPicPr>
            <a:picLocks noChangeAspect="1" noChangeArrowheads="1"/>
          </p:cNvPicPr>
          <p:nvPr/>
        </p:nvPicPr>
        <p:blipFill>
          <a:blip r:embed="rId3"/>
          <a:srcRect/>
          <a:stretch>
            <a:fillRect/>
          </a:stretch>
        </p:blipFill>
        <p:spPr bwMode="auto">
          <a:xfrm>
            <a:off x="142875" y="533400"/>
            <a:ext cx="8848725" cy="5943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Text Box 2"/>
          <p:cNvSpPr txBox="1">
            <a:spLocks noChangeArrowheads="1"/>
          </p:cNvSpPr>
          <p:nvPr/>
        </p:nvSpPr>
        <p:spPr bwMode="auto">
          <a:xfrm>
            <a:off x="228600" y="152400"/>
            <a:ext cx="4012637" cy="461665"/>
          </a:xfrm>
          <a:prstGeom prst="rect">
            <a:avLst/>
          </a:prstGeom>
          <a:noFill/>
          <a:ln w="9525">
            <a:noFill/>
            <a:miter lim="800000"/>
            <a:headEnd/>
            <a:tailEnd/>
          </a:ln>
        </p:spPr>
        <p:txBody>
          <a:bodyPr wrap="none">
            <a:spAutoFit/>
          </a:bodyPr>
          <a:lstStyle/>
          <a:p>
            <a:r>
              <a:rPr lang="en-US" sz="2400" baseline="0" dirty="0">
                <a:solidFill>
                  <a:schemeClr val="hlink"/>
                </a:solidFill>
                <a:latin typeface="Times New Roman" pitchFamily="18" charset="0"/>
              </a:rPr>
              <a:t>Algorithm </a:t>
            </a:r>
            <a:r>
              <a:rPr lang="en-US" sz="2400" baseline="0" dirty="0" smtClean="0">
                <a:solidFill>
                  <a:schemeClr val="folHlink"/>
                </a:solidFill>
                <a:latin typeface="Times New Roman" pitchFamily="18" charset="0"/>
              </a:rPr>
              <a:t> </a:t>
            </a:r>
            <a:r>
              <a:rPr lang="en-US" sz="2000" i="1" baseline="0" dirty="0">
                <a:latin typeface="Times New Roman" pitchFamily="18" charset="0"/>
              </a:rPr>
              <a:t>Go-Back-N receiver </a:t>
            </a:r>
          </a:p>
        </p:txBody>
      </p:sp>
      <p:pic>
        <p:nvPicPr>
          <p:cNvPr id="52228" name="Picture 3"/>
          <p:cNvPicPr>
            <a:picLocks noChangeAspect="1" noChangeArrowheads="1"/>
          </p:cNvPicPr>
          <p:nvPr/>
        </p:nvPicPr>
        <p:blipFill>
          <a:blip r:embed="rId3"/>
          <a:srcRect/>
          <a:stretch>
            <a:fillRect/>
          </a:stretch>
        </p:blipFill>
        <p:spPr bwMode="auto">
          <a:xfrm>
            <a:off x="0" y="685800"/>
            <a:ext cx="9104313" cy="5524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54276" name="Line 3"/>
          <p:cNvSpPr>
            <a:spLocks noChangeShapeType="1"/>
          </p:cNvSpPr>
          <p:nvPr/>
        </p:nvSpPr>
        <p:spPr bwMode="auto">
          <a:xfrm>
            <a:off x="152400" y="838200"/>
            <a:ext cx="8763000" cy="0"/>
          </a:xfrm>
          <a:prstGeom prst="line">
            <a:avLst/>
          </a:prstGeom>
          <a:noFill/>
          <a:ln w="19050">
            <a:solidFill>
              <a:schemeClr val="hlink"/>
            </a:solidFill>
            <a:round/>
            <a:headEnd/>
            <a:tailEnd/>
          </a:ln>
        </p:spPr>
        <p:txBody>
          <a:bodyPr/>
          <a:lstStyle/>
          <a:p>
            <a:endParaRPr lang="en-US"/>
          </a:p>
        </p:txBody>
      </p:sp>
      <p:sp>
        <p:nvSpPr>
          <p:cNvPr id="54277" name="Text Box 4"/>
          <p:cNvSpPr txBox="1">
            <a:spLocks noChangeArrowheads="1"/>
          </p:cNvSpPr>
          <p:nvPr/>
        </p:nvSpPr>
        <p:spPr bwMode="auto">
          <a:xfrm>
            <a:off x="304800" y="228600"/>
            <a:ext cx="1470274" cy="461665"/>
          </a:xfrm>
          <a:prstGeom prst="rect">
            <a:avLst/>
          </a:prstGeom>
          <a:noFill/>
          <a:ln w="9525">
            <a:noFill/>
            <a:miter lim="800000"/>
            <a:headEnd/>
            <a:tailEnd/>
          </a:ln>
        </p:spPr>
        <p:txBody>
          <a:bodyPr wrap="none">
            <a:spAutoFit/>
          </a:bodyPr>
          <a:lstStyle/>
          <a:p>
            <a:r>
              <a:rPr lang="en-US" sz="2400" baseline="0" dirty="0" smtClean="0">
                <a:solidFill>
                  <a:schemeClr val="folHlink"/>
                </a:solidFill>
                <a:latin typeface="Times New Roman" pitchFamily="18" charset="0"/>
              </a:rPr>
              <a:t>  </a:t>
            </a:r>
            <a:r>
              <a:rPr lang="en-US" sz="2000" i="1" baseline="0" dirty="0" smtClean="0">
                <a:solidFill>
                  <a:schemeClr val="folHlink"/>
                </a:solidFill>
                <a:latin typeface="Times New Roman" pitchFamily="18" charset="0"/>
              </a:rPr>
              <a:t>Example 1</a:t>
            </a:r>
            <a:endParaRPr lang="en-US" sz="2000" i="1" baseline="0" dirty="0">
              <a:latin typeface="Times New Roman" pitchFamily="18" charset="0"/>
            </a:endParaRPr>
          </a:p>
        </p:txBody>
      </p:sp>
      <p:sp>
        <p:nvSpPr>
          <p:cNvPr id="54278" name="Line 5"/>
          <p:cNvSpPr>
            <a:spLocks noChangeShapeType="1"/>
          </p:cNvSpPr>
          <p:nvPr/>
        </p:nvSpPr>
        <p:spPr bwMode="auto">
          <a:xfrm>
            <a:off x="152400" y="6324600"/>
            <a:ext cx="8763000" cy="0"/>
          </a:xfrm>
          <a:prstGeom prst="line">
            <a:avLst/>
          </a:prstGeom>
          <a:noFill/>
          <a:ln w="76200">
            <a:solidFill>
              <a:schemeClr val="hlink"/>
            </a:solidFill>
            <a:round/>
            <a:headEnd/>
            <a:tailEnd/>
          </a:ln>
        </p:spPr>
        <p:txBody>
          <a:bodyPr/>
          <a:lstStyle/>
          <a:p>
            <a:endParaRPr lang="en-US"/>
          </a:p>
        </p:txBody>
      </p:sp>
      <p:pic>
        <p:nvPicPr>
          <p:cNvPr id="54279" name="Picture 6"/>
          <p:cNvPicPr>
            <a:picLocks noChangeAspect="1" noChangeArrowheads="1"/>
          </p:cNvPicPr>
          <p:nvPr/>
        </p:nvPicPr>
        <p:blipFill>
          <a:blip r:embed="rId3"/>
          <a:srcRect/>
          <a:stretch>
            <a:fillRect/>
          </a:stretch>
        </p:blipFill>
        <p:spPr bwMode="auto">
          <a:xfrm>
            <a:off x="712788" y="990600"/>
            <a:ext cx="7212012" cy="5213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57348" name="Line 3"/>
          <p:cNvSpPr>
            <a:spLocks noChangeShapeType="1"/>
          </p:cNvSpPr>
          <p:nvPr/>
        </p:nvSpPr>
        <p:spPr bwMode="auto">
          <a:xfrm>
            <a:off x="152400" y="685800"/>
            <a:ext cx="8763000" cy="0"/>
          </a:xfrm>
          <a:prstGeom prst="line">
            <a:avLst/>
          </a:prstGeom>
          <a:noFill/>
          <a:ln w="19050">
            <a:solidFill>
              <a:schemeClr val="hlink"/>
            </a:solidFill>
            <a:round/>
            <a:headEnd/>
            <a:tailEnd/>
          </a:ln>
        </p:spPr>
        <p:txBody>
          <a:bodyPr/>
          <a:lstStyle/>
          <a:p>
            <a:endParaRPr lang="en-US"/>
          </a:p>
        </p:txBody>
      </p:sp>
      <p:sp>
        <p:nvSpPr>
          <p:cNvPr id="57349" name="Text Box 4"/>
          <p:cNvSpPr txBox="1">
            <a:spLocks noChangeArrowheads="1"/>
          </p:cNvSpPr>
          <p:nvPr/>
        </p:nvSpPr>
        <p:spPr bwMode="auto">
          <a:xfrm>
            <a:off x="304800" y="228600"/>
            <a:ext cx="1577676" cy="461665"/>
          </a:xfrm>
          <a:prstGeom prst="rect">
            <a:avLst/>
          </a:prstGeom>
          <a:noFill/>
          <a:ln w="9525">
            <a:noFill/>
            <a:miter lim="800000"/>
            <a:headEnd/>
            <a:tailEnd/>
          </a:ln>
        </p:spPr>
        <p:txBody>
          <a:bodyPr wrap="none">
            <a:spAutoFit/>
          </a:bodyPr>
          <a:lstStyle/>
          <a:p>
            <a:r>
              <a:rPr lang="en-US" sz="2400" baseline="0" dirty="0" smtClean="0">
                <a:solidFill>
                  <a:schemeClr val="folHlink"/>
                </a:solidFill>
                <a:latin typeface="Times New Roman" pitchFamily="18" charset="0"/>
              </a:rPr>
              <a:t>Example 2</a:t>
            </a:r>
            <a:endParaRPr lang="en-US" sz="2000" i="1" baseline="0" dirty="0">
              <a:latin typeface="Times New Roman" pitchFamily="18" charset="0"/>
            </a:endParaRPr>
          </a:p>
        </p:txBody>
      </p:sp>
      <p:sp>
        <p:nvSpPr>
          <p:cNvPr id="57350" name="Line 5"/>
          <p:cNvSpPr>
            <a:spLocks noChangeShapeType="1"/>
          </p:cNvSpPr>
          <p:nvPr/>
        </p:nvSpPr>
        <p:spPr bwMode="auto">
          <a:xfrm>
            <a:off x="152400" y="6400800"/>
            <a:ext cx="8763000" cy="0"/>
          </a:xfrm>
          <a:prstGeom prst="line">
            <a:avLst/>
          </a:prstGeom>
          <a:noFill/>
          <a:ln w="76200">
            <a:solidFill>
              <a:schemeClr val="hlink"/>
            </a:solidFill>
            <a:round/>
            <a:headEnd/>
            <a:tailEnd/>
          </a:ln>
        </p:spPr>
        <p:txBody>
          <a:bodyPr/>
          <a:lstStyle/>
          <a:p>
            <a:endParaRPr lang="en-US"/>
          </a:p>
        </p:txBody>
      </p:sp>
      <p:pic>
        <p:nvPicPr>
          <p:cNvPr id="57351" name="Picture 6"/>
          <p:cNvPicPr>
            <a:picLocks noChangeAspect="1" noChangeArrowheads="1"/>
          </p:cNvPicPr>
          <p:nvPr/>
        </p:nvPicPr>
        <p:blipFill>
          <a:blip r:embed="rId3"/>
          <a:srcRect/>
          <a:stretch>
            <a:fillRect/>
          </a:stretch>
        </p:blipFill>
        <p:spPr bwMode="auto">
          <a:xfrm>
            <a:off x="1600200" y="762000"/>
            <a:ext cx="5713413" cy="548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8" name="Line 9"/>
          <p:cNvSpPr>
            <a:spLocks noChangeShapeType="1"/>
          </p:cNvSpPr>
          <p:nvPr/>
        </p:nvSpPr>
        <p:spPr bwMode="auto">
          <a:xfrm>
            <a:off x="457200" y="2667000"/>
            <a:ext cx="8153400" cy="0"/>
          </a:xfrm>
          <a:prstGeom prst="line">
            <a:avLst/>
          </a:prstGeom>
          <a:noFill/>
          <a:ln w="76200">
            <a:solidFill>
              <a:srgbClr val="009900"/>
            </a:solidFill>
            <a:round/>
            <a:headEnd/>
            <a:tailEnd/>
          </a:ln>
        </p:spPr>
        <p:txBody>
          <a:bodyPr/>
          <a:lstStyle/>
          <a:p>
            <a:endParaRPr lang="en-US"/>
          </a:p>
        </p:txBody>
      </p:sp>
      <p:sp>
        <p:nvSpPr>
          <p:cNvPr id="58379" name="Line 10"/>
          <p:cNvSpPr>
            <a:spLocks noChangeShapeType="1"/>
          </p:cNvSpPr>
          <p:nvPr/>
        </p:nvSpPr>
        <p:spPr bwMode="auto">
          <a:xfrm>
            <a:off x="458788" y="4419600"/>
            <a:ext cx="8153400" cy="0"/>
          </a:xfrm>
          <a:prstGeom prst="line">
            <a:avLst/>
          </a:prstGeom>
          <a:noFill/>
          <a:ln w="76200">
            <a:solidFill>
              <a:srgbClr val="009900"/>
            </a:solidFill>
            <a:round/>
            <a:headEnd/>
            <a:tailEnd/>
          </a:ln>
        </p:spPr>
        <p:txBody>
          <a:bodyPr/>
          <a:lstStyle/>
          <a:p>
            <a:endParaRPr lang="en-US"/>
          </a:p>
        </p:txBody>
      </p:sp>
      <p:sp>
        <p:nvSpPr>
          <p:cNvPr id="58380" name="Rectangle 11"/>
          <p:cNvSpPr>
            <a:spLocks noChangeArrowheads="1"/>
          </p:cNvSpPr>
          <p:nvPr/>
        </p:nvSpPr>
        <p:spPr bwMode="auto">
          <a:xfrm>
            <a:off x="495300" y="2759075"/>
            <a:ext cx="8077200" cy="1554163"/>
          </a:xfrm>
          <a:prstGeom prst="rect">
            <a:avLst/>
          </a:prstGeom>
          <a:solidFill>
            <a:srgbClr val="99FF33"/>
          </a:solidFill>
          <a:ln w="76200" algn="ctr">
            <a:noFill/>
            <a:miter lim="800000"/>
            <a:headEnd/>
            <a:tailEnd/>
          </a:ln>
        </p:spPr>
        <p:txBody>
          <a:bodyPr>
            <a:spAutoFit/>
          </a:bodyPr>
          <a:lstStyle/>
          <a:p>
            <a:pPr algn="ctr"/>
            <a:r>
              <a:rPr lang="en-US" baseline="0"/>
              <a:t>Stop-and-Wait ARQ is a special case of Go-Back-N ARQ in which the size of the send window is 1.</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7" name="Text Box 4"/>
          <p:cNvSpPr txBox="1">
            <a:spLocks noChangeArrowheads="1"/>
          </p:cNvSpPr>
          <p:nvPr/>
        </p:nvSpPr>
        <p:spPr bwMode="auto">
          <a:xfrm>
            <a:off x="381000" y="2667000"/>
            <a:ext cx="4326954" cy="400110"/>
          </a:xfrm>
          <a:prstGeom prst="rect">
            <a:avLst/>
          </a:prstGeom>
          <a:noFill/>
          <a:ln w="9525">
            <a:noFill/>
            <a:miter lim="800000"/>
            <a:headEnd/>
            <a:tailEnd/>
          </a:ln>
        </p:spPr>
        <p:txBody>
          <a:bodyPr wrap="none">
            <a:spAutoFit/>
          </a:bodyPr>
          <a:lstStyle/>
          <a:p>
            <a:r>
              <a:rPr lang="en-US" sz="2000" i="1" baseline="0" dirty="0" smtClean="0">
                <a:latin typeface="Times New Roman" pitchFamily="18" charset="0"/>
              </a:rPr>
              <a:t>Send </a:t>
            </a:r>
            <a:r>
              <a:rPr lang="en-US" sz="2000" i="1" baseline="0" dirty="0">
                <a:latin typeface="Times New Roman" pitchFamily="18" charset="0"/>
              </a:rPr>
              <a:t>window for Selective Repeat ARQ</a:t>
            </a:r>
          </a:p>
        </p:txBody>
      </p:sp>
      <p:pic>
        <p:nvPicPr>
          <p:cNvPr id="59399" name="Picture 6"/>
          <p:cNvPicPr>
            <a:picLocks noChangeAspect="1" noChangeArrowheads="1"/>
          </p:cNvPicPr>
          <p:nvPr/>
        </p:nvPicPr>
        <p:blipFill>
          <a:blip r:embed="rId3"/>
          <a:srcRect/>
          <a:stretch>
            <a:fillRect/>
          </a:stretch>
        </p:blipFill>
        <p:spPr bwMode="auto">
          <a:xfrm>
            <a:off x="304800" y="3429000"/>
            <a:ext cx="8447087" cy="2235200"/>
          </a:xfrm>
          <a:prstGeom prst="rect">
            <a:avLst/>
          </a:prstGeom>
          <a:noFill/>
          <a:ln w="9525">
            <a:noFill/>
            <a:miter lim="800000"/>
            <a:headEnd/>
            <a:tailEnd/>
          </a:ln>
        </p:spPr>
      </p:pic>
      <p:sp>
        <p:nvSpPr>
          <p:cNvPr id="7" name="TextBox 6"/>
          <p:cNvSpPr txBox="1"/>
          <p:nvPr/>
        </p:nvSpPr>
        <p:spPr>
          <a:xfrm>
            <a:off x="0" y="0"/>
            <a:ext cx="9144000" cy="584775"/>
          </a:xfrm>
          <a:prstGeom prst="rect">
            <a:avLst/>
          </a:prstGeom>
          <a:solidFill>
            <a:schemeClr val="accent2"/>
          </a:solidFill>
        </p:spPr>
        <p:txBody>
          <a:bodyPr wrap="square" rtlCol="0">
            <a:spAutoFit/>
          </a:bodyPr>
          <a:lstStyle/>
          <a:p>
            <a:pPr algn="ctr"/>
            <a:r>
              <a:rPr lang="en-US" dirty="0" smtClean="0"/>
              <a:t> </a:t>
            </a:r>
            <a:r>
              <a:rPr lang="en-US" baseline="0" dirty="0" smtClean="0"/>
              <a:t>Selective Repeat ARQ </a:t>
            </a:r>
            <a:endParaRPr lang="en-US" baseline="0" dirty="0"/>
          </a:p>
        </p:txBody>
      </p:sp>
      <p:sp>
        <p:nvSpPr>
          <p:cNvPr id="8" name="TextBox 7"/>
          <p:cNvSpPr txBox="1"/>
          <p:nvPr/>
        </p:nvSpPr>
        <p:spPr>
          <a:xfrm>
            <a:off x="304800" y="838200"/>
            <a:ext cx="8686800" cy="1015663"/>
          </a:xfrm>
          <a:prstGeom prst="rect">
            <a:avLst/>
          </a:prstGeom>
          <a:noFill/>
        </p:spPr>
        <p:txBody>
          <a:bodyPr wrap="square" rtlCol="0">
            <a:spAutoFit/>
          </a:bodyPr>
          <a:lstStyle/>
          <a:p>
            <a:r>
              <a:rPr lang="en-US" sz="2000" baseline="0" dirty="0" smtClean="0"/>
              <a:t>This protocol also uses two windows: a send and a receive window.</a:t>
            </a:r>
          </a:p>
          <a:p>
            <a:endParaRPr lang="en-US" sz="2000" baseline="0" dirty="0" smtClean="0"/>
          </a:p>
          <a:p>
            <a:r>
              <a:rPr lang="en-US" sz="2000" baseline="0" dirty="0" smtClean="0"/>
              <a:t>The size of the receive window is same as size of send window(2</a:t>
            </a:r>
            <a:r>
              <a:rPr lang="en-US" sz="2000" baseline="30000" dirty="0" smtClean="0"/>
              <a:t>m-1</a:t>
            </a:r>
            <a:r>
              <a:rPr lang="en-US" sz="2000" baseline="0" dirty="0" smtClean="0"/>
              <a:t>).</a:t>
            </a:r>
            <a:endParaRPr lang="en-US" sz="2000" baseline="0"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60420"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US"/>
          </a:p>
        </p:txBody>
      </p:sp>
      <p:sp>
        <p:nvSpPr>
          <p:cNvPr id="60421" name="Text Box 4"/>
          <p:cNvSpPr txBox="1">
            <a:spLocks noChangeArrowheads="1"/>
          </p:cNvSpPr>
          <p:nvPr/>
        </p:nvSpPr>
        <p:spPr bwMode="auto">
          <a:xfrm>
            <a:off x="304800" y="381000"/>
            <a:ext cx="4764574" cy="461665"/>
          </a:xfrm>
          <a:prstGeom prst="rect">
            <a:avLst/>
          </a:prstGeom>
          <a:noFill/>
          <a:ln w="9525">
            <a:noFill/>
            <a:miter lim="800000"/>
            <a:headEnd/>
            <a:tailEnd/>
          </a:ln>
        </p:spPr>
        <p:txBody>
          <a:bodyPr wrap="none">
            <a:spAutoFit/>
          </a:bodyPr>
          <a:lstStyle/>
          <a:p>
            <a:r>
              <a:rPr lang="en-US" sz="2400" baseline="0" dirty="0" smtClean="0">
                <a:solidFill>
                  <a:schemeClr val="folHlink"/>
                </a:solidFill>
                <a:latin typeface="Times New Roman" pitchFamily="18" charset="0"/>
              </a:rPr>
              <a:t> </a:t>
            </a:r>
            <a:r>
              <a:rPr lang="en-US" sz="2000" i="1" baseline="0" dirty="0">
                <a:latin typeface="Times New Roman" pitchFamily="18" charset="0"/>
              </a:rPr>
              <a:t>Receive window for Selective Repeat ARQ</a:t>
            </a:r>
          </a:p>
        </p:txBody>
      </p:sp>
      <p:sp>
        <p:nvSpPr>
          <p:cNvPr id="60422"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60423" name="Picture 6"/>
          <p:cNvPicPr>
            <a:picLocks noChangeAspect="1" noChangeArrowheads="1"/>
          </p:cNvPicPr>
          <p:nvPr/>
        </p:nvPicPr>
        <p:blipFill>
          <a:blip r:embed="rId3"/>
          <a:srcRect/>
          <a:stretch>
            <a:fillRect/>
          </a:stretch>
        </p:blipFill>
        <p:spPr bwMode="auto">
          <a:xfrm>
            <a:off x="609600" y="2300288"/>
            <a:ext cx="7486650" cy="21193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8196"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US"/>
          </a:p>
        </p:txBody>
      </p:sp>
      <p:sp>
        <p:nvSpPr>
          <p:cNvPr id="8197" name="Text Box 4"/>
          <p:cNvSpPr txBox="1">
            <a:spLocks noChangeArrowheads="1"/>
          </p:cNvSpPr>
          <p:nvPr/>
        </p:nvSpPr>
        <p:spPr bwMode="auto">
          <a:xfrm>
            <a:off x="304800" y="381000"/>
            <a:ext cx="3794885" cy="461665"/>
          </a:xfrm>
          <a:prstGeom prst="rect">
            <a:avLst/>
          </a:prstGeom>
          <a:noFill/>
          <a:ln w="9525">
            <a:noFill/>
            <a:miter lim="800000"/>
            <a:headEnd/>
            <a:tailEnd/>
          </a:ln>
        </p:spPr>
        <p:txBody>
          <a:bodyPr wrap="none">
            <a:spAutoFit/>
          </a:bodyPr>
          <a:lstStyle/>
          <a:p>
            <a:r>
              <a:rPr lang="en-US" sz="2400" baseline="0" dirty="0" smtClean="0">
                <a:solidFill>
                  <a:schemeClr val="folHlink"/>
                </a:solidFill>
                <a:latin typeface="Times New Roman" pitchFamily="18" charset="0"/>
              </a:rPr>
              <a:t> </a:t>
            </a:r>
            <a:r>
              <a:rPr lang="en-US" sz="2000" i="1" baseline="0" dirty="0">
                <a:latin typeface="Times New Roman" pitchFamily="18" charset="0"/>
              </a:rPr>
              <a:t>A frame in a bit-oriented protocol</a:t>
            </a:r>
          </a:p>
        </p:txBody>
      </p:sp>
      <p:sp>
        <p:nvSpPr>
          <p:cNvPr id="8198"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8199" name="Picture 6"/>
          <p:cNvPicPr>
            <a:picLocks noChangeAspect="1" noChangeArrowheads="1"/>
          </p:cNvPicPr>
          <p:nvPr/>
        </p:nvPicPr>
        <p:blipFill>
          <a:blip r:embed="rId3"/>
          <a:srcRect/>
          <a:stretch>
            <a:fillRect/>
          </a:stretch>
        </p:blipFill>
        <p:spPr bwMode="auto">
          <a:xfrm>
            <a:off x="762000" y="1524000"/>
            <a:ext cx="6800850" cy="1260475"/>
          </a:xfrm>
          <a:prstGeom prst="rect">
            <a:avLst/>
          </a:prstGeom>
          <a:noFill/>
          <a:ln w="9525">
            <a:noFill/>
            <a:miter lim="800000"/>
            <a:headEnd/>
            <a:tailEnd/>
          </a:ln>
        </p:spPr>
      </p:pic>
      <p:sp>
        <p:nvSpPr>
          <p:cNvPr id="8" name="Rectangle 11"/>
          <p:cNvSpPr>
            <a:spLocks noChangeArrowheads="1"/>
          </p:cNvSpPr>
          <p:nvPr/>
        </p:nvSpPr>
        <p:spPr bwMode="auto">
          <a:xfrm>
            <a:off x="533400" y="3429000"/>
            <a:ext cx="8077200" cy="1569660"/>
          </a:xfrm>
          <a:prstGeom prst="rect">
            <a:avLst/>
          </a:prstGeom>
          <a:solidFill>
            <a:srgbClr val="99FF33"/>
          </a:solidFill>
          <a:ln w="76200" algn="ctr">
            <a:noFill/>
            <a:miter lim="800000"/>
            <a:headEnd/>
            <a:tailEnd/>
          </a:ln>
        </p:spPr>
        <p:txBody>
          <a:bodyPr>
            <a:spAutoFit/>
          </a:bodyPr>
          <a:lstStyle/>
          <a:p>
            <a:pPr algn="ctr"/>
            <a:r>
              <a:rPr lang="en-US" sz="2400" baseline="0" dirty="0"/>
              <a:t>Bit stuffing is the process of adding one extra 0 whenever five consecutive 1s follow a 0 in the data, so that the receiver does not mistake</a:t>
            </a:r>
          </a:p>
          <a:p>
            <a:pPr algn="ctr"/>
            <a:r>
              <a:rPr lang="en-US" sz="2400" baseline="0" dirty="0"/>
              <a:t>the pattern 0111110 for a flag.</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61444" name="Line 3"/>
          <p:cNvSpPr>
            <a:spLocks noChangeShapeType="1"/>
          </p:cNvSpPr>
          <p:nvPr/>
        </p:nvSpPr>
        <p:spPr bwMode="auto">
          <a:xfrm>
            <a:off x="152400" y="838200"/>
            <a:ext cx="8763000" cy="0"/>
          </a:xfrm>
          <a:prstGeom prst="line">
            <a:avLst/>
          </a:prstGeom>
          <a:noFill/>
          <a:ln w="19050">
            <a:solidFill>
              <a:schemeClr val="hlink"/>
            </a:solidFill>
            <a:round/>
            <a:headEnd/>
            <a:tailEnd/>
          </a:ln>
        </p:spPr>
        <p:txBody>
          <a:bodyPr/>
          <a:lstStyle/>
          <a:p>
            <a:endParaRPr lang="en-US"/>
          </a:p>
        </p:txBody>
      </p:sp>
      <p:sp>
        <p:nvSpPr>
          <p:cNvPr id="61445" name="Text Box 4"/>
          <p:cNvSpPr txBox="1">
            <a:spLocks noChangeArrowheads="1"/>
          </p:cNvSpPr>
          <p:nvPr/>
        </p:nvSpPr>
        <p:spPr bwMode="auto">
          <a:xfrm>
            <a:off x="304800" y="228600"/>
            <a:ext cx="3640868" cy="461665"/>
          </a:xfrm>
          <a:prstGeom prst="rect">
            <a:avLst/>
          </a:prstGeom>
          <a:noFill/>
          <a:ln w="9525">
            <a:noFill/>
            <a:miter lim="800000"/>
            <a:headEnd/>
            <a:tailEnd/>
          </a:ln>
        </p:spPr>
        <p:txBody>
          <a:bodyPr wrap="none">
            <a:spAutoFit/>
          </a:bodyPr>
          <a:lstStyle/>
          <a:p>
            <a:r>
              <a:rPr lang="en-US" sz="2400" baseline="0" dirty="0" smtClean="0">
                <a:solidFill>
                  <a:schemeClr val="folHlink"/>
                </a:solidFill>
                <a:latin typeface="Times New Roman" pitchFamily="18" charset="0"/>
              </a:rPr>
              <a:t> </a:t>
            </a:r>
            <a:r>
              <a:rPr lang="en-US" sz="2000" i="1" baseline="0" dirty="0">
                <a:latin typeface="Times New Roman" pitchFamily="18" charset="0"/>
              </a:rPr>
              <a:t>Design of Selective Repeat ARQ</a:t>
            </a:r>
          </a:p>
        </p:txBody>
      </p:sp>
      <p:sp>
        <p:nvSpPr>
          <p:cNvPr id="61446" name="Line 5"/>
          <p:cNvSpPr>
            <a:spLocks noChangeShapeType="1"/>
          </p:cNvSpPr>
          <p:nvPr/>
        </p:nvSpPr>
        <p:spPr bwMode="auto">
          <a:xfrm>
            <a:off x="152400" y="6400800"/>
            <a:ext cx="8763000" cy="0"/>
          </a:xfrm>
          <a:prstGeom prst="line">
            <a:avLst/>
          </a:prstGeom>
          <a:noFill/>
          <a:ln w="76200">
            <a:solidFill>
              <a:schemeClr val="hlink"/>
            </a:solidFill>
            <a:round/>
            <a:headEnd/>
            <a:tailEnd/>
          </a:ln>
        </p:spPr>
        <p:txBody>
          <a:bodyPr/>
          <a:lstStyle/>
          <a:p>
            <a:endParaRPr lang="en-US"/>
          </a:p>
        </p:txBody>
      </p:sp>
      <p:pic>
        <p:nvPicPr>
          <p:cNvPr id="61447" name="Picture 6"/>
          <p:cNvPicPr>
            <a:picLocks noChangeAspect="1" noChangeArrowheads="1"/>
          </p:cNvPicPr>
          <p:nvPr/>
        </p:nvPicPr>
        <p:blipFill>
          <a:blip r:embed="rId3"/>
          <a:srcRect/>
          <a:stretch>
            <a:fillRect/>
          </a:stretch>
        </p:blipFill>
        <p:spPr bwMode="auto">
          <a:xfrm>
            <a:off x="1574800" y="1022350"/>
            <a:ext cx="6197600" cy="5226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62468"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US"/>
          </a:p>
        </p:txBody>
      </p:sp>
      <p:sp>
        <p:nvSpPr>
          <p:cNvPr id="62469" name="Text Box 4"/>
          <p:cNvSpPr txBox="1">
            <a:spLocks noChangeArrowheads="1"/>
          </p:cNvSpPr>
          <p:nvPr/>
        </p:nvSpPr>
        <p:spPr bwMode="auto">
          <a:xfrm>
            <a:off x="304800" y="381000"/>
            <a:ext cx="4023987" cy="461665"/>
          </a:xfrm>
          <a:prstGeom prst="rect">
            <a:avLst/>
          </a:prstGeom>
          <a:noFill/>
          <a:ln w="9525">
            <a:noFill/>
            <a:miter lim="800000"/>
            <a:headEnd/>
            <a:tailEnd/>
          </a:ln>
        </p:spPr>
        <p:txBody>
          <a:bodyPr wrap="none">
            <a:spAutoFit/>
          </a:bodyPr>
          <a:lstStyle/>
          <a:p>
            <a:r>
              <a:rPr lang="en-US" sz="2400" baseline="0" dirty="0" smtClean="0">
                <a:solidFill>
                  <a:schemeClr val="folHlink"/>
                </a:solidFill>
                <a:latin typeface="Times New Roman" pitchFamily="18" charset="0"/>
              </a:rPr>
              <a:t> </a:t>
            </a:r>
            <a:r>
              <a:rPr lang="en-US" sz="2000" i="1" baseline="0" dirty="0">
                <a:latin typeface="Times New Roman" pitchFamily="18" charset="0"/>
              </a:rPr>
              <a:t>Selective Repeat ARQ, window size</a:t>
            </a:r>
          </a:p>
        </p:txBody>
      </p:sp>
      <p:sp>
        <p:nvSpPr>
          <p:cNvPr id="62470"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62471" name="Picture 6"/>
          <p:cNvPicPr>
            <a:picLocks noChangeAspect="1" noChangeArrowheads="1"/>
          </p:cNvPicPr>
          <p:nvPr/>
        </p:nvPicPr>
        <p:blipFill>
          <a:blip r:embed="rId3"/>
          <a:srcRect/>
          <a:stretch>
            <a:fillRect/>
          </a:stretch>
        </p:blipFill>
        <p:spPr bwMode="auto">
          <a:xfrm>
            <a:off x="225425" y="1384300"/>
            <a:ext cx="8537575" cy="4635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Text Box 2"/>
          <p:cNvSpPr txBox="1">
            <a:spLocks noChangeArrowheads="1"/>
          </p:cNvSpPr>
          <p:nvPr/>
        </p:nvSpPr>
        <p:spPr bwMode="auto">
          <a:xfrm>
            <a:off x="228600" y="152400"/>
            <a:ext cx="4650632" cy="461665"/>
          </a:xfrm>
          <a:prstGeom prst="rect">
            <a:avLst/>
          </a:prstGeom>
          <a:noFill/>
          <a:ln w="9525">
            <a:noFill/>
            <a:miter lim="800000"/>
            <a:headEnd/>
            <a:tailEnd/>
          </a:ln>
        </p:spPr>
        <p:txBody>
          <a:bodyPr wrap="none">
            <a:spAutoFit/>
          </a:bodyPr>
          <a:lstStyle/>
          <a:p>
            <a:r>
              <a:rPr lang="en-US" sz="2400" baseline="0" dirty="0">
                <a:solidFill>
                  <a:schemeClr val="hlink"/>
                </a:solidFill>
                <a:latin typeface="Times New Roman" pitchFamily="18" charset="0"/>
              </a:rPr>
              <a:t>Algorithm </a:t>
            </a:r>
            <a:r>
              <a:rPr lang="en-US" sz="2000" i="1" baseline="0" dirty="0" smtClean="0">
                <a:latin typeface="Times New Roman" pitchFamily="18" charset="0"/>
              </a:rPr>
              <a:t>Sender-site </a:t>
            </a:r>
            <a:r>
              <a:rPr lang="en-US" sz="2000" i="1" baseline="0" dirty="0">
                <a:latin typeface="Times New Roman" pitchFamily="18" charset="0"/>
              </a:rPr>
              <a:t>Selective Repeat </a:t>
            </a:r>
          </a:p>
        </p:txBody>
      </p:sp>
      <p:grpSp>
        <p:nvGrpSpPr>
          <p:cNvPr id="64516" name="Group 7"/>
          <p:cNvGrpSpPr>
            <a:grpSpLocks/>
          </p:cNvGrpSpPr>
          <p:nvPr/>
        </p:nvGrpSpPr>
        <p:grpSpPr bwMode="auto">
          <a:xfrm>
            <a:off x="0" y="609600"/>
            <a:ext cx="8915400" cy="5257800"/>
            <a:chOff x="0" y="384"/>
            <a:chExt cx="5616" cy="3312"/>
          </a:xfrm>
        </p:grpSpPr>
        <p:pic>
          <p:nvPicPr>
            <p:cNvPr id="64519" name="Picture 3"/>
            <p:cNvPicPr>
              <a:picLocks noChangeAspect="1" noChangeArrowheads="1"/>
            </p:cNvPicPr>
            <p:nvPr/>
          </p:nvPicPr>
          <p:blipFill>
            <a:blip r:embed="rId3"/>
            <a:srcRect/>
            <a:stretch>
              <a:fillRect/>
            </a:stretch>
          </p:blipFill>
          <p:spPr bwMode="auto">
            <a:xfrm>
              <a:off x="0" y="384"/>
              <a:ext cx="5603" cy="1682"/>
            </a:xfrm>
            <a:prstGeom prst="rect">
              <a:avLst/>
            </a:prstGeom>
            <a:noFill/>
            <a:ln w="9525">
              <a:noFill/>
              <a:miter lim="800000"/>
              <a:headEnd/>
              <a:tailEnd/>
            </a:ln>
          </p:spPr>
        </p:pic>
        <p:pic>
          <p:nvPicPr>
            <p:cNvPr id="64520" name="Picture 4"/>
            <p:cNvPicPr>
              <a:picLocks noChangeAspect="1" noChangeArrowheads="1"/>
            </p:cNvPicPr>
            <p:nvPr/>
          </p:nvPicPr>
          <p:blipFill>
            <a:blip r:embed="rId4"/>
            <a:srcRect/>
            <a:stretch>
              <a:fillRect/>
            </a:stretch>
          </p:blipFill>
          <p:spPr bwMode="auto">
            <a:xfrm>
              <a:off x="19" y="1950"/>
              <a:ext cx="5597" cy="1746"/>
            </a:xfrm>
            <a:prstGeom prst="rect">
              <a:avLst/>
            </a:prstGeom>
            <a:noFill/>
            <a:ln w="9525">
              <a:noFill/>
              <a:miter lim="800000"/>
              <a:headEnd/>
              <a:tailEnd/>
            </a:ln>
          </p:spPr>
        </p:pic>
      </p:grpSp>
      <p:sp>
        <p:nvSpPr>
          <p:cNvPr id="64517" name="Rectangle 6"/>
          <p:cNvSpPr>
            <a:spLocks noChangeArrowheads="1"/>
          </p:cNvSpPr>
          <p:nvPr/>
        </p:nvSpPr>
        <p:spPr bwMode="auto">
          <a:xfrm>
            <a:off x="838200" y="5791200"/>
            <a:ext cx="7924800" cy="228600"/>
          </a:xfrm>
          <a:prstGeom prst="rect">
            <a:avLst/>
          </a:prstGeom>
          <a:solidFill>
            <a:schemeClr val="bg1"/>
          </a:solidFill>
          <a:ln w="9525">
            <a:noFill/>
            <a:miter lim="800000"/>
            <a:headEnd/>
            <a:tailEnd/>
          </a:ln>
        </p:spPr>
        <p:txBody>
          <a:bodyPr wrap="none" anchor="ctr"/>
          <a:lstStyle/>
          <a:p>
            <a:endParaRPr lang="en-US"/>
          </a:p>
        </p:txBody>
      </p:sp>
      <p:sp>
        <p:nvSpPr>
          <p:cNvPr id="64518" name="Rectangle 8"/>
          <p:cNvSpPr>
            <a:spLocks noChangeArrowheads="1"/>
          </p:cNvSpPr>
          <p:nvPr/>
        </p:nvSpPr>
        <p:spPr bwMode="auto">
          <a:xfrm>
            <a:off x="7124700" y="5683250"/>
            <a:ext cx="1638300" cy="412750"/>
          </a:xfrm>
          <a:prstGeom prst="rect">
            <a:avLst/>
          </a:prstGeom>
          <a:noFill/>
          <a:ln w="9525">
            <a:noFill/>
            <a:miter lim="800000"/>
            <a:headEnd/>
            <a:tailEnd/>
          </a:ln>
        </p:spPr>
        <p:txBody>
          <a:bodyPr wrap="none">
            <a:spAutoFit/>
          </a:bodyPr>
          <a:lstStyle/>
          <a:p>
            <a:r>
              <a:rPr lang="en-US" i="1">
                <a:solidFill>
                  <a:schemeClr val="hlink"/>
                </a:solidFill>
              </a:rPr>
              <a:t>(continued)</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Text Box 2"/>
          <p:cNvSpPr txBox="1">
            <a:spLocks noChangeArrowheads="1"/>
          </p:cNvSpPr>
          <p:nvPr/>
        </p:nvSpPr>
        <p:spPr bwMode="auto">
          <a:xfrm>
            <a:off x="385763" y="76200"/>
            <a:ext cx="4932761" cy="461665"/>
          </a:xfrm>
          <a:prstGeom prst="rect">
            <a:avLst/>
          </a:prstGeom>
          <a:noFill/>
          <a:ln w="9525">
            <a:noFill/>
            <a:miter lim="800000"/>
            <a:headEnd/>
            <a:tailEnd/>
          </a:ln>
        </p:spPr>
        <p:txBody>
          <a:bodyPr wrap="none">
            <a:spAutoFit/>
          </a:bodyPr>
          <a:lstStyle/>
          <a:p>
            <a:r>
              <a:rPr lang="en-US" sz="2400" baseline="0" dirty="0">
                <a:solidFill>
                  <a:schemeClr val="hlink"/>
                </a:solidFill>
                <a:latin typeface="Times New Roman" pitchFamily="18" charset="0"/>
              </a:rPr>
              <a:t>Algorithm </a:t>
            </a:r>
            <a:r>
              <a:rPr lang="en-US" sz="2400" baseline="0" dirty="0" smtClean="0">
                <a:solidFill>
                  <a:schemeClr val="folHlink"/>
                </a:solidFill>
                <a:latin typeface="Times New Roman" pitchFamily="18" charset="0"/>
              </a:rPr>
              <a:t>  </a:t>
            </a:r>
            <a:r>
              <a:rPr lang="en-US" sz="2000" i="1" baseline="0" dirty="0">
                <a:latin typeface="Times New Roman" pitchFamily="18" charset="0"/>
              </a:rPr>
              <a:t>Sender-site Selective Repeat </a:t>
            </a:r>
          </a:p>
        </p:txBody>
      </p:sp>
      <p:pic>
        <p:nvPicPr>
          <p:cNvPr id="65540" name="Picture 3"/>
          <p:cNvPicPr>
            <a:picLocks noChangeAspect="1" noChangeArrowheads="1"/>
          </p:cNvPicPr>
          <p:nvPr/>
        </p:nvPicPr>
        <p:blipFill>
          <a:blip r:embed="rId3"/>
          <a:srcRect/>
          <a:stretch>
            <a:fillRect/>
          </a:stretch>
        </p:blipFill>
        <p:spPr bwMode="auto">
          <a:xfrm>
            <a:off x="152400" y="609600"/>
            <a:ext cx="8894763" cy="5791200"/>
          </a:xfrm>
          <a:prstGeom prst="rect">
            <a:avLst/>
          </a:prstGeom>
          <a:noFill/>
          <a:ln w="9525">
            <a:noFill/>
            <a:miter lim="800000"/>
            <a:headEnd/>
            <a:tailEnd/>
          </a:ln>
        </p:spPr>
      </p:pic>
      <p:sp>
        <p:nvSpPr>
          <p:cNvPr id="65542" name="Rectangle 5"/>
          <p:cNvSpPr>
            <a:spLocks noChangeArrowheads="1"/>
          </p:cNvSpPr>
          <p:nvPr/>
        </p:nvSpPr>
        <p:spPr bwMode="auto">
          <a:xfrm>
            <a:off x="7353300" y="6248400"/>
            <a:ext cx="1638300" cy="412750"/>
          </a:xfrm>
          <a:prstGeom prst="rect">
            <a:avLst/>
          </a:prstGeom>
          <a:noFill/>
          <a:ln w="9525">
            <a:noFill/>
            <a:miter lim="800000"/>
            <a:headEnd/>
            <a:tailEnd/>
          </a:ln>
        </p:spPr>
        <p:txBody>
          <a:bodyPr wrap="none">
            <a:spAutoFit/>
          </a:bodyPr>
          <a:lstStyle/>
          <a:p>
            <a:r>
              <a:rPr lang="en-US" i="1">
                <a:solidFill>
                  <a:schemeClr val="hlink"/>
                </a:solidFill>
              </a:rPr>
              <a:t>(continued)</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Text Box 2"/>
          <p:cNvSpPr txBox="1">
            <a:spLocks noChangeArrowheads="1"/>
          </p:cNvSpPr>
          <p:nvPr/>
        </p:nvSpPr>
        <p:spPr bwMode="auto">
          <a:xfrm>
            <a:off x="228600" y="152400"/>
            <a:ext cx="4932761" cy="461665"/>
          </a:xfrm>
          <a:prstGeom prst="rect">
            <a:avLst/>
          </a:prstGeom>
          <a:noFill/>
          <a:ln w="9525">
            <a:noFill/>
            <a:miter lim="800000"/>
            <a:headEnd/>
            <a:tailEnd/>
          </a:ln>
        </p:spPr>
        <p:txBody>
          <a:bodyPr wrap="none">
            <a:spAutoFit/>
          </a:bodyPr>
          <a:lstStyle/>
          <a:p>
            <a:r>
              <a:rPr lang="en-US" sz="2400" baseline="0" dirty="0">
                <a:solidFill>
                  <a:schemeClr val="hlink"/>
                </a:solidFill>
                <a:latin typeface="Times New Roman" pitchFamily="18" charset="0"/>
              </a:rPr>
              <a:t>Algorithm </a:t>
            </a:r>
            <a:r>
              <a:rPr lang="en-US" sz="2400" baseline="0" dirty="0" smtClean="0">
                <a:solidFill>
                  <a:schemeClr val="folHlink"/>
                </a:solidFill>
                <a:latin typeface="Times New Roman" pitchFamily="18" charset="0"/>
              </a:rPr>
              <a:t>  </a:t>
            </a:r>
            <a:r>
              <a:rPr lang="en-US" sz="2000" i="1" baseline="0" dirty="0">
                <a:latin typeface="Times New Roman" pitchFamily="18" charset="0"/>
              </a:rPr>
              <a:t>Sender-site Selective Repeat </a:t>
            </a:r>
          </a:p>
        </p:txBody>
      </p:sp>
      <p:pic>
        <p:nvPicPr>
          <p:cNvPr id="66564" name="Picture 3"/>
          <p:cNvPicPr>
            <a:picLocks noChangeAspect="1" noChangeArrowheads="1"/>
          </p:cNvPicPr>
          <p:nvPr/>
        </p:nvPicPr>
        <p:blipFill>
          <a:blip r:embed="rId3"/>
          <a:srcRect/>
          <a:stretch>
            <a:fillRect/>
          </a:stretch>
        </p:blipFill>
        <p:spPr bwMode="auto">
          <a:xfrm>
            <a:off x="30163" y="842963"/>
            <a:ext cx="8885237" cy="21288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Text Box 2"/>
          <p:cNvSpPr txBox="1">
            <a:spLocks noChangeArrowheads="1"/>
          </p:cNvSpPr>
          <p:nvPr/>
        </p:nvSpPr>
        <p:spPr bwMode="auto">
          <a:xfrm>
            <a:off x="304800" y="228600"/>
            <a:ext cx="4897495" cy="461665"/>
          </a:xfrm>
          <a:prstGeom prst="rect">
            <a:avLst/>
          </a:prstGeom>
          <a:noFill/>
          <a:ln w="9525">
            <a:noFill/>
            <a:miter lim="800000"/>
            <a:headEnd/>
            <a:tailEnd/>
          </a:ln>
        </p:spPr>
        <p:txBody>
          <a:bodyPr wrap="none">
            <a:spAutoFit/>
          </a:bodyPr>
          <a:lstStyle/>
          <a:p>
            <a:r>
              <a:rPr lang="en-US" sz="2400" baseline="0" dirty="0">
                <a:solidFill>
                  <a:schemeClr val="hlink"/>
                </a:solidFill>
                <a:latin typeface="Times New Roman" pitchFamily="18" charset="0"/>
              </a:rPr>
              <a:t>Algorithm </a:t>
            </a:r>
            <a:r>
              <a:rPr lang="en-US" sz="2400" baseline="0" dirty="0" smtClean="0">
                <a:solidFill>
                  <a:schemeClr val="folHlink"/>
                </a:solidFill>
                <a:latin typeface="Times New Roman" pitchFamily="18" charset="0"/>
              </a:rPr>
              <a:t> </a:t>
            </a:r>
            <a:r>
              <a:rPr lang="en-US" sz="2000" i="1" baseline="0" dirty="0">
                <a:latin typeface="Times New Roman" pitchFamily="18" charset="0"/>
              </a:rPr>
              <a:t>Receiver-site Selective Repeat </a:t>
            </a:r>
          </a:p>
        </p:txBody>
      </p:sp>
      <p:pic>
        <p:nvPicPr>
          <p:cNvPr id="67588" name="Picture 3"/>
          <p:cNvPicPr>
            <a:picLocks noChangeAspect="1" noChangeArrowheads="1"/>
          </p:cNvPicPr>
          <p:nvPr/>
        </p:nvPicPr>
        <p:blipFill>
          <a:blip r:embed="rId3"/>
          <a:srcRect/>
          <a:stretch>
            <a:fillRect/>
          </a:stretch>
        </p:blipFill>
        <p:spPr bwMode="auto">
          <a:xfrm>
            <a:off x="63500" y="609600"/>
            <a:ext cx="9004300" cy="5791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Text Box 2"/>
          <p:cNvSpPr txBox="1">
            <a:spLocks noChangeArrowheads="1"/>
          </p:cNvSpPr>
          <p:nvPr/>
        </p:nvSpPr>
        <p:spPr bwMode="auto">
          <a:xfrm>
            <a:off x="304800" y="76200"/>
            <a:ext cx="4974439" cy="461665"/>
          </a:xfrm>
          <a:prstGeom prst="rect">
            <a:avLst/>
          </a:prstGeom>
          <a:noFill/>
          <a:ln w="9525">
            <a:noFill/>
            <a:miter lim="800000"/>
            <a:headEnd/>
            <a:tailEnd/>
          </a:ln>
        </p:spPr>
        <p:txBody>
          <a:bodyPr wrap="none">
            <a:spAutoFit/>
          </a:bodyPr>
          <a:lstStyle/>
          <a:p>
            <a:r>
              <a:rPr lang="en-US" sz="2400" baseline="0" dirty="0">
                <a:solidFill>
                  <a:schemeClr val="hlink"/>
                </a:solidFill>
                <a:latin typeface="Times New Roman" pitchFamily="18" charset="0"/>
              </a:rPr>
              <a:t>Algorithm </a:t>
            </a:r>
            <a:r>
              <a:rPr lang="en-US" sz="2400" baseline="0" dirty="0" smtClean="0">
                <a:solidFill>
                  <a:schemeClr val="folHlink"/>
                </a:solidFill>
                <a:latin typeface="Times New Roman" pitchFamily="18" charset="0"/>
              </a:rPr>
              <a:t>  </a:t>
            </a:r>
            <a:r>
              <a:rPr lang="en-US" sz="2000" i="1" baseline="0" dirty="0">
                <a:latin typeface="Times New Roman" pitchFamily="18" charset="0"/>
              </a:rPr>
              <a:t>Receiver-site Selective Repeat </a:t>
            </a:r>
          </a:p>
        </p:txBody>
      </p:sp>
      <p:pic>
        <p:nvPicPr>
          <p:cNvPr id="68612" name="Picture 4"/>
          <p:cNvPicPr>
            <a:picLocks noChangeAspect="1" noChangeArrowheads="1"/>
          </p:cNvPicPr>
          <p:nvPr/>
        </p:nvPicPr>
        <p:blipFill>
          <a:blip r:embed="rId3"/>
          <a:srcRect/>
          <a:stretch>
            <a:fillRect/>
          </a:stretch>
        </p:blipFill>
        <p:spPr bwMode="auto">
          <a:xfrm>
            <a:off x="152400" y="685800"/>
            <a:ext cx="8985250" cy="5715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69636"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US"/>
          </a:p>
        </p:txBody>
      </p:sp>
      <p:sp>
        <p:nvSpPr>
          <p:cNvPr id="69637" name="Text Box 4"/>
          <p:cNvSpPr txBox="1">
            <a:spLocks noChangeArrowheads="1"/>
          </p:cNvSpPr>
          <p:nvPr/>
        </p:nvSpPr>
        <p:spPr bwMode="auto">
          <a:xfrm>
            <a:off x="304800" y="381000"/>
            <a:ext cx="4754763" cy="461665"/>
          </a:xfrm>
          <a:prstGeom prst="rect">
            <a:avLst/>
          </a:prstGeom>
          <a:noFill/>
          <a:ln w="9525">
            <a:noFill/>
            <a:miter lim="800000"/>
            <a:headEnd/>
            <a:tailEnd/>
          </a:ln>
        </p:spPr>
        <p:txBody>
          <a:bodyPr wrap="none">
            <a:spAutoFit/>
          </a:bodyPr>
          <a:lstStyle/>
          <a:p>
            <a:r>
              <a:rPr lang="en-US" sz="2400" baseline="0" dirty="0" smtClean="0">
                <a:solidFill>
                  <a:schemeClr val="folHlink"/>
                </a:solidFill>
                <a:latin typeface="Times New Roman" pitchFamily="18" charset="0"/>
              </a:rPr>
              <a:t> </a:t>
            </a:r>
            <a:r>
              <a:rPr lang="en-US" sz="2000" i="1" baseline="0" dirty="0">
                <a:latin typeface="Times New Roman" pitchFamily="18" charset="0"/>
              </a:rPr>
              <a:t>Delivery of data in Selective Repeat ARQ</a:t>
            </a:r>
          </a:p>
        </p:txBody>
      </p:sp>
      <p:sp>
        <p:nvSpPr>
          <p:cNvPr id="69638"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69639" name="Picture 7"/>
          <p:cNvPicPr>
            <a:picLocks noChangeAspect="1" noChangeArrowheads="1"/>
          </p:cNvPicPr>
          <p:nvPr/>
        </p:nvPicPr>
        <p:blipFill>
          <a:blip r:embed="rId3"/>
          <a:srcRect/>
          <a:stretch>
            <a:fillRect/>
          </a:stretch>
        </p:blipFill>
        <p:spPr bwMode="auto">
          <a:xfrm>
            <a:off x="434975" y="2574925"/>
            <a:ext cx="7870825" cy="1844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74756"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US"/>
          </a:p>
        </p:txBody>
      </p:sp>
      <p:sp>
        <p:nvSpPr>
          <p:cNvPr id="74757" name="Text Box 4"/>
          <p:cNvSpPr txBox="1">
            <a:spLocks noChangeArrowheads="1"/>
          </p:cNvSpPr>
          <p:nvPr/>
        </p:nvSpPr>
        <p:spPr bwMode="auto">
          <a:xfrm>
            <a:off x="304800" y="381000"/>
            <a:ext cx="1329210" cy="461665"/>
          </a:xfrm>
          <a:prstGeom prst="rect">
            <a:avLst/>
          </a:prstGeom>
          <a:noFill/>
          <a:ln w="9525">
            <a:noFill/>
            <a:miter lim="800000"/>
            <a:headEnd/>
            <a:tailEnd/>
          </a:ln>
        </p:spPr>
        <p:txBody>
          <a:bodyPr wrap="none">
            <a:spAutoFit/>
          </a:bodyPr>
          <a:lstStyle/>
          <a:p>
            <a:r>
              <a:rPr lang="en-US" sz="2400" baseline="0" dirty="0" smtClean="0">
                <a:solidFill>
                  <a:schemeClr val="folHlink"/>
                </a:solidFill>
                <a:latin typeface="Times New Roman" pitchFamily="18" charset="0"/>
              </a:rPr>
              <a:t> </a:t>
            </a:r>
            <a:r>
              <a:rPr lang="en-US" sz="2000" i="1" baseline="0" dirty="0" smtClean="0">
                <a:latin typeface="Times New Roman" pitchFamily="18" charset="0"/>
              </a:rPr>
              <a:t> </a:t>
            </a:r>
            <a:r>
              <a:rPr lang="en-US" sz="2000" i="1" baseline="0" dirty="0">
                <a:latin typeface="Times New Roman" pitchFamily="18" charset="0"/>
              </a:rPr>
              <a:t>Example </a:t>
            </a:r>
          </a:p>
        </p:txBody>
      </p:sp>
      <p:sp>
        <p:nvSpPr>
          <p:cNvPr id="74758"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74759" name="Picture 6"/>
          <p:cNvPicPr>
            <a:picLocks noChangeAspect="1" noChangeArrowheads="1"/>
          </p:cNvPicPr>
          <p:nvPr/>
        </p:nvPicPr>
        <p:blipFill>
          <a:blip r:embed="rId3"/>
          <a:srcRect/>
          <a:stretch>
            <a:fillRect/>
          </a:stretch>
        </p:blipFill>
        <p:spPr bwMode="auto">
          <a:xfrm>
            <a:off x="989013" y="1219200"/>
            <a:ext cx="6856412" cy="47831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75780"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US"/>
          </a:p>
        </p:txBody>
      </p:sp>
      <p:sp>
        <p:nvSpPr>
          <p:cNvPr id="75781" name="Text Box 4"/>
          <p:cNvSpPr txBox="1">
            <a:spLocks noChangeArrowheads="1"/>
          </p:cNvSpPr>
          <p:nvPr/>
        </p:nvSpPr>
        <p:spPr bwMode="auto">
          <a:xfrm>
            <a:off x="304800" y="381000"/>
            <a:ext cx="2691763" cy="584775"/>
          </a:xfrm>
          <a:prstGeom prst="rect">
            <a:avLst/>
          </a:prstGeom>
          <a:noFill/>
          <a:ln w="9525">
            <a:noFill/>
            <a:miter lim="800000"/>
            <a:headEnd/>
            <a:tailEnd/>
          </a:ln>
        </p:spPr>
        <p:txBody>
          <a:bodyPr wrap="none">
            <a:spAutoFit/>
          </a:bodyPr>
          <a:lstStyle/>
          <a:p>
            <a:r>
              <a:rPr lang="en-US" baseline="0" dirty="0" smtClean="0">
                <a:solidFill>
                  <a:srgbClr val="3366FF"/>
                </a:solidFill>
                <a:latin typeface="Times New Roman" pitchFamily="18" charset="0"/>
              </a:rPr>
              <a:t> </a:t>
            </a:r>
            <a:r>
              <a:rPr lang="en-US" baseline="0" dirty="0" smtClean="0">
                <a:solidFill>
                  <a:srgbClr val="3366FF"/>
                </a:solidFill>
                <a:latin typeface="Times New Roman" pitchFamily="18" charset="0"/>
              </a:rPr>
              <a:t>P</a:t>
            </a:r>
            <a:r>
              <a:rPr lang="en-US" i="1" baseline="0" dirty="0" smtClean="0">
                <a:solidFill>
                  <a:srgbClr val="3366FF"/>
                </a:solidFill>
                <a:latin typeface="Times New Roman" pitchFamily="18" charset="0"/>
              </a:rPr>
              <a:t>iggybacking </a:t>
            </a:r>
            <a:endParaRPr lang="en-US" i="1" baseline="0" dirty="0">
              <a:solidFill>
                <a:srgbClr val="3366FF"/>
              </a:solidFill>
              <a:latin typeface="Times New Roman" pitchFamily="18" charset="0"/>
            </a:endParaRPr>
          </a:p>
        </p:txBody>
      </p:sp>
      <p:sp>
        <p:nvSpPr>
          <p:cNvPr id="75782"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sp>
        <p:nvSpPr>
          <p:cNvPr id="7" name="TextBox 6"/>
          <p:cNvSpPr txBox="1"/>
          <p:nvPr/>
        </p:nvSpPr>
        <p:spPr>
          <a:xfrm>
            <a:off x="609600" y="1295400"/>
            <a:ext cx="7772400" cy="3046988"/>
          </a:xfrm>
          <a:prstGeom prst="rect">
            <a:avLst/>
          </a:prstGeom>
          <a:noFill/>
        </p:spPr>
        <p:txBody>
          <a:bodyPr wrap="square" rtlCol="0">
            <a:spAutoFit/>
          </a:bodyPr>
          <a:lstStyle/>
          <a:p>
            <a:pPr algn="just"/>
            <a:r>
              <a:rPr lang="en-US" sz="2400" b="0" baseline="0" dirty="0" smtClean="0"/>
              <a:t>We have seen three protocols, all are unidirectional : data frames flow in only one direction although control information such as ACK and NAK frames can travel in other direction. In real life, data frames are normally flowing in both directions; from node A to node B and from B to node A. This means that the control information also needs to flow in both directions. This technique is called </a:t>
            </a:r>
            <a:r>
              <a:rPr lang="en-US" sz="2400" baseline="0" dirty="0" smtClean="0">
                <a:solidFill>
                  <a:srgbClr val="FF0000"/>
                </a:solidFill>
              </a:rPr>
              <a:t>piggybacking</a:t>
            </a:r>
            <a:r>
              <a:rPr lang="en-US" sz="2400" b="0" baseline="0" dirty="0" smtClean="0"/>
              <a:t>.  </a:t>
            </a:r>
            <a:endParaRPr lang="en-US" sz="2400" b="0" baseline="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10244"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US"/>
          </a:p>
        </p:txBody>
      </p:sp>
      <p:sp>
        <p:nvSpPr>
          <p:cNvPr id="10245" name="Text Box 4"/>
          <p:cNvSpPr txBox="1">
            <a:spLocks noChangeArrowheads="1"/>
          </p:cNvSpPr>
          <p:nvPr/>
        </p:nvSpPr>
        <p:spPr bwMode="auto">
          <a:xfrm>
            <a:off x="304800" y="381000"/>
            <a:ext cx="3166636" cy="461665"/>
          </a:xfrm>
          <a:prstGeom prst="rect">
            <a:avLst/>
          </a:prstGeom>
          <a:noFill/>
          <a:ln w="9525">
            <a:noFill/>
            <a:miter lim="800000"/>
            <a:headEnd/>
            <a:tailEnd/>
          </a:ln>
        </p:spPr>
        <p:txBody>
          <a:bodyPr wrap="none">
            <a:spAutoFit/>
          </a:bodyPr>
          <a:lstStyle/>
          <a:p>
            <a:r>
              <a:rPr lang="en-US" sz="2400" baseline="0" dirty="0" smtClean="0">
                <a:solidFill>
                  <a:schemeClr val="folHlink"/>
                </a:solidFill>
                <a:latin typeface="Times New Roman" pitchFamily="18" charset="0"/>
              </a:rPr>
              <a:t> </a:t>
            </a:r>
            <a:r>
              <a:rPr lang="en-US" sz="2000" i="1" baseline="0" dirty="0">
                <a:latin typeface="Times New Roman" pitchFamily="18" charset="0"/>
              </a:rPr>
              <a:t>Bit stuffing and </a:t>
            </a:r>
            <a:r>
              <a:rPr lang="en-US" sz="2000" i="1" baseline="0" dirty="0" err="1">
                <a:latin typeface="Times New Roman" pitchFamily="18" charset="0"/>
              </a:rPr>
              <a:t>unstuffing</a:t>
            </a:r>
            <a:endParaRPr lang="en-US" sz="2000" i="1" baseline="0" dirty="0">
              <a:latin typeface="Times New Roman" pitchFamily="18" charset="0"/>
            </a:endParaRPr>
          </a:p>
        </p:txBody>
      </p:sp>
      <p:sp>
        <p:nvSpPr>
          <p:cNvPr id="10246"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10247" name="Picture 6"/>
          <p:cNvPicPr>
            <a:picLocks noChangeAspect="1" noChangeArrowheads="1"/>
          </p:cNvPicPr>
          <p:nvPr/>
        </p:nvPicPr>
        <p:blipFill>
          <a:blip r:embed="rId3"/>
          <a:srcRect/>
          <a:stretch>
            <a:fillRect/>
          </a:stretch>
        </p:blipFill>
        <p:spPr bwMode="auto">
          <a:xfrm>
            <a:off x="1081088" y="1697038"/>
            <a:ext cx="5776912" cy="40941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75780"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US"/>
          </a:p>
        </p:txBody>
      </p:sp>
      <p:sp>
        <p:nvSpPr>
          <p:cNvPr id="75781" name="Text Box 4"/>
          <p:cNvSpPr txBox="1">
            <a:spLocks noChangeArrowheads="1"/>
          </p:cNvSpPr>
          <p:nvPr/>
        </p:nvSpPr>
        <p:spPr bwMode="auto">
          <a:xfrm>
            <a:off x="304800" y="381000"/>
            <a:ext cx="4889608" cy="461665"/>
          </a:xfrm>
          <a:prstGeom prst="rect">
            <a:avLst/>
          </a:prstGeom>
          <a:noFill/>
          <a:ln w="9525">
            <a:noFill/>
            <a:miter lim="800000"/>
            <a:headEnd/>
            <a:tailEnd/>
          </a:ln>
        </p:spPr>
        <p:txBody>
          <a:bodyPr wrap="none">
            <a:spAutoFit/>
          </a:bodyPr>
          <a:lstStyle/>
          <a:p>
            <a:r>
              <a:rPr lang="en-US" sz="2400" baseline="0" dirty="0" smtClean="0">
                <a:solidFill>
                  <a:schemeClr val="folHlink"/>
                </a:solidFill>
                <a:latin typeface="Times New Roman" pitchFamily="18" charset="0"/>
              </a:rPr>
              <a:t> </a:t>
            </a:r>
            <a:r>
              <a:rPr lang="en-US" sz="2000" i="1" baseline="0" dirty="0">
                <a:latin typeface="Times New Roman" pitchFamily="18" charset="0"/>
              </a:rPr>
              <a:t>Design of piggybacking in Go-Back-N ARQ</a:t>
            </a:r>
          </a:p>
        </p:txBody>
      </p:sp>
      <p:sp>
        <p:nvSpPr>
          <p:cNvPr id="75782"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75783" name="Picture 7"/>
          <p:cNvPicPr>
            <a:picLocks noChangeAspect="1" noChangeArrowheads="1"/>
          </p:cNvPicPr>
          <p:nvPr/>
        </p:nvPicPr>
        <p:blipFill>
          <a:blip r:embed="rId3"/>
          <a:srcRect/>
          <a:stretch>
            <a:fillRect/>
          </a:stretch>
        </p:blipFill>
        <p:spPr bwMode="auto">
          <a:xfrm>
            <a:off x="965200" y="1165225"/>
            <a:ext cx="6197600" cy="4930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3234" name="Rectangle 2"/>
          <p:cNvSpPr>
            <a:spLocks noChangeArrowheads="1"/>
          </p:cNvSpPr>
          <p:nvPr/>
        </p:nvSpPr>
        <p:spPr bwMode="auto">
          <a:xfrm>
            <a:off x="0" y="0"/>
            <a:ext cx="9144000" cy="1066800"/>
          </a:xfrm>
          <a:prstGeom prst="rect">
            <a:avLst/>
          </a:prstGeom>
          <a:solidFill>
            <a:srgbClr val="33CCFF"/>
          </a:solidFill>
          <a:ln w="9525">
            <a:solidFill>
              <a:schemeClr val="tx1"/>
            </a:solidFill>
            <a:miter lim="800000"/>
            <a:headEnd/>
            <a:tailEnd/>
          </a:ln>
          <a:effectLst/>
        </p:spPr>
        <p:txBody>
          <a:bodyPr wrap="none" anchor="ctr"/>
          <a:lstStyle/>
          <a:p>
            <a:pPr algn="ctr">
              <a:defRPr/>
            </a:pPr>
            <a:endParaRPr lang="en-US" baseline="0">
              <a:effectLst>
                <a:outerShdw blurRad="38100" dist="38100" dir="2700000" algn="tl">
                  <a:srgbClr val="FFFFFF"/>
                </a:outerShdw>
              </a:effectLst>
              <a:latin typeface="Times New Roman" pitchFamily="18" charset="0"/>
            </a:endParaRPr>
          </a:p>
        </p:txBody>
      </p:sp>
      <p:sp>
        <p:nvSpPr>
          <p:cNvPr id="863235" name="Text Box 3"/>
          <p:cNvSpPr txBox="1">
            <a:spLocks noChangeArrowheads="1"/>
          </p:cNvSpPr>
          <p:nvPr/>
        </p:nvSpPr>
        <p:spPr bwMode="auto">
          <a:xfrm>
            <a:off x="228600" y="406400"/>
            <a:ext cx="1420582" cy="523220"/>
          </a:xfrm>
          <a:prstGeom prst="rect">
            <a:avLst/>
          </a:prstGeom>
          <a:noFill/>
          <a:ln w="9525">
            <a:noFill/>
            <a:miter lim="800000"/>
            <a:headEnd/>
            <a:tailEnd/>
          </a:ln>
          <a:effectLst/>
        </p:spPr>
        <p:txBody>
          <a:bodyPr wrap="none">
            <a:spAutoFit/>
          </a:bodyPr>
          <a:lstStyle/>
          <a:p>
            <a:pPr>
              <a:defRPr/>
            </a:pPr>
            <a:r>
              <a:rPr lang="en-US" sz="2800" b="1" baseline="0" dirty="0" smtClean="0">
                <a:effectLst>
                  <a:outerShdw blurRad="38100" dist="38100" dir="2700000" algn="tl">
                    <a:srgbClr val="C0C0C0"/>
                  </a:outerShdw>
                </a:effectLst>
                <a:latin typeface="Times" pitchFamily="18" charset="0"/>
              </a:rPr>
              <a:t>  </a:t>
            </a:r>
            <a:r>
              <a:rPr lang="en-US" sz="2800" b="1" baseline="0" dirty="0">
                <a:effectLst>
                  <a:outerShdw blurRad="38100" dist="38100" dir="2700000" algn="tl">
                    <a:srgbClr val="C0C0C0"/>
                  </a:outerShdw>
                </a:effectLst>
                <a:latin typeface="Times" pitchFamily="18" charset="0"/>
              </a:rPr>
              <a:t>HDLC</a:t>
            </a:r>
          </a:p>
        </p:txBody>
      </p:sp>
      <p:sp>
        <p:nvSpPr>
          <p:cNvPr id="76805" name="Text Box 4"/>
          <p:cNvSpPr txBox="1">
            <a:spLocks noChangeArrowheads="1"/>
          </p:cNvSpPr>
          <p:nvPr/>
        </p:nvSpPr>
        <p:spPr bwMode="auto">
          <a:xfrm>
            <a:off x="8229600" y="6400800"/>
            <a:ext cx="184150" cy="366713"/>
          </a:xfrm>
          <a:prstGeom prst="rect">
            <a:avLst/>
          </a:prstGeom>
          <a:noFill/>
          <a:ln w="9525">
            <a:noFill/>
            <a:miter lim="800000"/>
            <a:headEnd/>
            <a:tailEnd/>
          </a:ln>
        </p:spPr>
        <p:txBody>
          <a:bodyPr wrap="none">
            <a:spAutoFit/>
          </a:bodyPr>
          <a:lstStyle/>
          <a:p>
            <a:endParaRPr lang="en-US" sz="1800" baseline="0">
              <a:latin typeface="Times New Roman" pitchFamily="18" charset="0"/>
            </a:endParaRPr>
          </a:p>
        </p:txBody>
      </p:sp>
      <p:sp>
        <p:nvSpPr>
          <p:cNvPr id="863237" name="Rectangle 5"/>
          <p:cNvSpPr>
            <a:spLocks noChangeArrowheads="1"/>
          </p:cNvSpPr>
          <p:nvPr/>
        </p:nvSpPr>
        <p:spPr bwMode="auto">
          <a:xfrm>
            <a:off x="228600" y="1164134"/>
            <a:ext cx="8610600" cy="5775940"/>
          </a:xfrm>
          <a:prstGeom prst="rect">
            <a:avLst/>
          </a:prstGeom>
          <a:noFill/>
          <a:ln w="9525">
            <a:noFill/>
            <a:miter lim="800000"/>
            <a:headEnd/>
            <a:tailEnd/>
          </a:ln>
          <a:effectLst/>
        </p:spPr>
        <p:txBody>
          <a:bodyPr wrap="square" anchor="ctr">
            <a:spAutoFit/>
          </a:bodyPr>
          <a:lstStyle/>
          <a:p>
            <a:pPr algn="just" eaLnBrk="1" hangingPunct="1">
              <a:defRPr/>
            </a:pPr>
            <a:r>
              <a:rPr lang="en-US" sz="2800" i="1" baseline="0" dirty="0">
                <a:solidFill>
                  <a:schemeClr val="hlink"/>
                </a:solidFill>
                <a:effectLst>
                  <a:outerShdw blurRad="38100" dist="38100" dir="2700000" algn="tl">
                    <a:srgbClr val="C0C0C0"/>
                  </a:outerShdw>
                </a:effectLst>
                <a:latin typeface="Times New Roman" pitchFamily="18" charset="0"/>
              </a:rPr>
              <a:t>High-level Data Link Control (HDLC)</a:t>
            </a:r>
            <a:r>
              <a:rPr lang="en-US" sz="2800" i="1" baseline="0" dirty="0">
                <a:effectLst>
                  <a:outerShdw blurRad="38100" dist="38100" dir="2700000" algn="tl">
                    <a:srgbClr val="C0C0C0"/>
                  </a:outerShdw>
                </a:effectLst>
                <a:latin typeface="Times New Roman" pitchFamily="18" charset="0"/>
              </a:rPr>
              <a:t> is a </a:t>
            </a:r>
            <a:r>
              <a:rPr lang="en-US" sz="2800" i="1" baseline="0" dirty="0">
                <a:solidFill>
                  <a:schemeClr val="hlink"/>
                </a:solidFill>
                <a:effectLst>
                  <a:outerShdw blurRad="38100" dist="38100" dir="2700000" algn="tl">
                    <a:srgbClr val="C0C0C0"/>
                  </a:outerShdw>
                </a:effectLst>
                <a:latin typeface="Times New Roman" pitchFamily="18" charset="0"/>
              </a:rPr>
              <a:t>bit-oriented</a:t>
            </a:r>
            <a:r>
              <a:rPr lang="en-US" sz="2800" i="1" baseline="0" dirty="0">
                <a:effectLst>
                  <a:outerShdw blurRad="38100" dist="38100" dir="2700000" algn="tl">
                    <a:srgbClr val="C0C0C0"/>
                  </a:outerShdw>
                </a:effectLst>
                <a:latin typeface="Times New Roman" pitchFamily="18" charset="0"/>
              </a:rPr>
              <a:t> protocol for communication over point-to-point and multipoint links. It implements the ARQ </a:t>
            </a:r>
            <a:r>
              <a:rPr lang="en-US" sz="2800" i="1" baseline="0" dirty="0" smtClean="0">
                <a:effectLst>
                  <a:outerShdw blurRad="38100" dist="38100" dir="2700000" algn="tl">
                    <a:srgbClr val="C0C0C0"/>
                  </a:outerShdw>
                </a:effectLst>
                <a:latin typeface="Times New Roman" pitchFamily="18" charset="0"/>
              </a:rPr>
              <a:t>mechanisms.</a:t>
            </a:r>
          </a:p>
          <a:p>
            <a:pPr algn="just" eaLnBrk="1" hangingPunct="1">
              <a:defRPr/>
            </a:pPr>
            <a:endParaRPr lang="en-US" sz="2800" i="1" dirty="0" smtClean="0">
              <a:effectLst>
                <a:outerShdw blurRad="38100" dist="38100" dir="2700000" algn="tl">
                  <a:srgbClr val="C0C0C0"/>
                </a:outerShdw>
              </a:effectLst>
              <a:latin typeface="Times New Roman" pitchFamily="18" charset="0"/>
            </a:endParaRPr>
          </a:p>
          <a:p>
            <a:pPr algn="just" eaLnBrk="1" hangingPunct="1">
              <a:defRPr/>
            </a:pPr>
            <a:r>
              <a:rPr lang="en-US" sz="2800" b="1" i="1" u="sng" baseline="0" dirty="0" smtClean="0">
                <a:effectLst>
                  <a:outerShdw blurRad="38100" dist="38100" dir="2700000" algn="tl">
                    <a:srgbClr val="C0C0C0"/>
                  </a:outerShdw>
                </a:effectLst>
                <a:latin typeface="Times New Roman" pitchFamily="18" charset="0"/>
              </a:rPr>
              <a:t>Frames</a:t>
            </a:r>
          </a:p>
          <a:p>
            <a:pPr algn="just" eaLnBrk="1" hangingPunct="1">
              <a:defRPr/>
            </a:pPr>
            <a:r>
              <a:rPr lang="en-US" sz="3600" dirty="0" smtClean="0">
                <a:solidFill>
                  <a:srgbClr val="FF0000"/>
                </a:solidFill>
                <a:effectLst>
                  <a:outerShdw blurRad="38100" dist="38100" dir="2700000" algn="tl">
                    <a:srgbClr val="C0C0C0"/>
                  </a:outerShdw>
                </a:effectLst>
                <a:latin typeface="Times New Roman" pitchFamily="18" charset="0"/>
              </a:rPr>
              <a:t>Three types of frames</a:t>
            </a:r>
            <a:r>
              <a:rPr lang="en-US" sz="3600" dirty="0" smtClean="0">
                <a:effectLst>
                  <a:outerShdw blurRad="38100" dist="38100" dir="2700000" algn="tl">
                    <a:srgbClr val="C0C0C0"/>
                  </a:outerShdw>
                </a:effectLst>
                <a:latin typeface="Times New Roman" pitchFamily="18" charset="0"/>
              </a:rPr>
              <a:t>:</a:t>
            </a:r>
          </a:p>
          <a:p>
            <a:pPr algn="just" eaLnBrk="1" hangingPunct="1">
              <a:defRPr/>
            </a:pPr>
            <a:r>
              <a:rPr lang="en-US" sz="3600" dirty="0" smtClean="0">
                <a:effectLst>
                  <a:outerShdw blurRad="38100" dist="38100" dir="2700000" algn="tl">
                    <a:srgbClr val="C0C0C0"/>
                  </a:outerShdw>
                </a:effectLst>
                <a:latin typeface="Times New Roman" pitchFamily="18" charset="0"/>
              </a:rPr>
              <a:t>1) I-frames (Information frames)</a:t>
            </a:r>
          </a:p>
          <a:p>
            <a:pPr algn="just" eaLnBrk="1" hangingPunct="1">
              <a:defRPr/>
            </a:pPr>
            <a:r>
              <a:rPr lang="en-US" sz="3600" dirty="0" smtClean="0">
                <a:effectLst>
                  <a:outerShdw blurRad="38100" dist="38100" dir="2700000" algn="tl">
                    <a:srgbClr val="C0C0C0"/>
                  </a:outerShdw>
                </a:effectLst>
                <a:latin typeface="Times New Roman" pitchFamily="18" charset="0"/>
              </a:rPr>
              <a:t>	</a:t>
            </a:r>
            <a:r>
              <a:rPr lang="en-US" dirty="0" smtClean="0">
                <a:effectLst>
                  <a:outerShdw blurRad="38100" dist="38100" dir="2700000" algn="tl">
                    <a:srgbClr val="C0C0C0"/>
                  </a:outerShdw>
                </a:effectLst>
                <a:latin typeface="Times New Roman" pitchFamily="18" charset="0"/>
              </a:rPr>
              <a:t>-It is used to transport user data and control information.</a:t>
            </a:r>
          </a:p>
          <a:p>
            <a:pPr algn="just" eaLnBrk="1" hangingPunct="1">
              <a:defRPr/>
            </a:pPr>
            <a:endParaRPr lang="en-US" dirty="0" smtClean="0">
              <a:effectLst>
                <a:outerShdw blurRad="38100" dist="38100" dir="2700000" algn="tl">
                  <a:srgbClr val="C0C0C0"/>
                </a:outerShdw>
              </a:effectLst>
              <a:latin typeface="Times New Roman" pitchFamily="18" charset="0"/>
            </a:endParaRPr>
          </a:p>
          <a:p>
            <a:pPr algn="just" eaLnBrk="1" hangingPunct="1">
              <a:defRPr/>
            </a:pPr>
            <a:r>
              <a:rPr lang="en-US" sz="3600" dirty="0" smtClean="0">
                <a:effectLst>
                  <a:outerShdw blurRad="38100" dist="38100" dir="2700000" algn="tl">
                    <a:srgbClr val="C0C0C0"/>
                  </a:outerShdw>
                </a:effectLst>
                <a:latin typeface="Times New Roman" pitchFamily="18" charset="0"/>
              </a:rPr>
              <a:t>2) S-frames (Supervisory frames)</a:t>
            </a:r>
          </a:p>
          <a:p>
            <a:pPr algn="just" eaLnBrk="1" hangingPunct="1">
              <a:defRPr/>
            </a:pPr>
            <a:r>
              <a:rPr lang="en-US" sz="3600" dirty="0" smtClean="0">
                <a:effectLst>
                  <a:outerShdw blurRad="38100" dist="38100" dir="2700000" algn="tl">
                    <a:srgbClr val="C0C0C0"/>
                  </a:outerShdw>
                </a:effectLst>
                <a:latin typeface="Times New Roman" pitchFamily="18" charset="0"/>
              </a:rPr>
              <a:t>	</a:t>
            </a:r>
            <a:r>
              <a:rPr lang="en-US" dirty="0" smtClean="0">
                <a:effectLst>
                  <a:outerShdw blurRad="38100" dist="38100" dir="2700000" algn="tl">
                    <a:srgbClr val="C0C0C0"/>
                  </a:outerShdw>
                </a:effectLst>
                <a:latin typeface="Times New Roman" pitchFamily="18" charset="0"/>
              </a:rPr>
              <a:t>-It is used only to transport control information.</a:t>
            </a:r>
          </a:p>
          <a:p>
            <a:pPr algn="just" eaLnBrk="1" hangingPunct="1">
              <a:defRPr/>
            </a:pPr>
            <a:endParaRPr lang="en-US" dirty="0" smtClean="0">
              <a:effectLst>
                <a:outerShdw blurRad="38100" dist="38100" dir="2700000" algn="tl">
                  <a:srgbClr val="C0C0C0"/>
                </a:outerShdw>
              </a:effectLst>
              <a:latin typeface="Times New Roman" pitchFamily="18" charset="0"/>
            </a:endParaRPr>
          </a:p>
          <a:p>
            <a:pPr algn="just" eaLnBrk="1" hangingPunct="1">
              <a:defRPr/>
            </a:pPr>
            <a:r>
              <a:rPr lang="en-US" sz="3600" dirty="0" smtClean="0">
                <a:effectLst>
                  <a:outerShdw blurRad="38100" dist="38100" dir="2700000" algn="tl">
                    <a:srgbClr val="C0C0C0"/>
                  </a:outerShdw>
                </a:effectLst>
                <a:latin typeface="Times New Roman" pitchFamily="18" charset="0"/>
              </a:rPr>
              <a:t>3) U-frames (unnumbered frames)</a:t>
            </a:r>
          </a:p>
          <a:p>
            <a:pPr algn="just" eaLnBrk="1" hangingPunct="1">
              <a:defRPr/>
            </a:pPr>
            <a:r>
              <a:rPr lang="en-US" sz="3600" dirty="0" smtClean="0">
                <a:effectLst>
                  <a:outerShdw blurRad="38100" dist="38100" dir="2700000" algn="tl">
                    <a:srgbClr val="C0C0C0"/>
                  </a:outerShdw>
                </a:effectLst>
                <a:latin typeface="Times New Roman" pitchFamily="18" charset="0"/>
              </a:rPr>
              <a:t>	-</a:t>
            </a:r>
            <a:r>
              <a:rPr lang="en-US" dirty="0" smtClean="0">
                <a:effectLst>
                  <a:outerShdw blurRad="38100" dist="38100" dir="2700000" algn="tl">
                    <a:srgbClr val="C0C0C0"/>
                  </a:outerShdw>
                </a:effectLst>
                <a:latin typeface="Times New Roman" pitchFamily="18" charset="0"/>
              </a:rPr>
              <a:t>It is reserved for system management.</a:t>
            </a:r>
          </a:p>
          <a:p>
            <a:pPr algn="just" eaLnBrk="1" hangingPunct="1">
              <a:defRPr/>
            </a:pPr>
            <a:endParaRPr lang="en-US" sz="2800" baseline="0" dirty="0">
              <a:effectLst>
                <a:outerShdw blurRad="38100" dist="38100" dir="2700000" algn="tl">
                  <a:srgbClr val="C0C0C0"/>
                </a:outerShdw>
              </a:effectLst>
              <a:latin typeface="Times New Roman" pitchFamily="18" charset="0"/>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79876"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US"/>
          </a:p>
        </p:txBody>
      </p:sp>
      <p:sp>
        <p:nvSpPr>
          <p:cNvPr id="79877" name="Text Box 4"/>
          <p:cNvSpPr txBox="1">
            <a:spLocks noChangeArrowheads="1"/>
          </p:cNvSpPr>
          <p:nvPr/>
        </p:nvSpPr>
        <p:spPr bwMode="auto">
          <a:xfrm>
            <a:off x="304800" y="381000"/>
            <a:ext cx="1786066" cy="461665"/>
          </a:xfrm>
          <a:prstGeom prst="rect">
            <a:avLst/>
          </a:prstGeom>
          <a:noFill/>
          <a:ln w="9525">
            <a:noFill/>
            <a:miter lim="800000"/>
            <a:headEnd/>
            <a:tailEnd/>
          </a:ln>
        </p:spPr>
        <p:txBody>
          <a:bodyPr wrap="none">
            <a:spAutoFit/>
          </a:bodyPr>
          <a:lstStyle/>
          <a:p>
            <a:r>
              <a:rPr lang="en-US" sz="2400" baseline="0" dirty="0" smtClean="0">
                <a:solidFill>
                  <a:schemeClr val="folHlink"/>
                </a:solidFill>
                <a:latin typeface="Times New Roman" pitchFamily="18" charset="0"/>
              </a:rPr>
              <a:t>  </a:t>
            </a:r>
            <a:r>
              <a:rPr lang="en-US" sz="2000" i="1" baseline="0" dirty="0">
                <a:latin typeface="Times New Roman" pitchFamily="18" charset="0"/>
              </a:rPr>
              <a:t>HDLC frames</a:t>
            </a:r>
          </a:p>
        </p:txBody>
      </p:sp>
      <p:sp>
        <p:nvSpPr>
          <p:cNvPr id="79878"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79879" name="Picture 6"/>
          <p:cNvPicPr>
            <a:picLocks noChangeAspect="1" noChangeArrowheads="1"/>
          </p:cNvPicPr>
          <p:nvPr/>
        </p:nvPicPr>
        <p:blipFill>
          <a:blip r:embed="rId3"/>
          <a:srcRect/>
          <a:stretch>
            <a:fillRect/>
          </a:stretch>
        </p:blipFill>
        <p:spPr bwMode="auto">
          <a:xfrm>
            <a:off x="136525" y="1752600"/>
            <a:ext cx="8702675" cy="38433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80900"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US"/>
          </a:p>
        </p:txBody>
      </p:sp>
      <p:sp>
        <p:nvSpPr>
          <p:cNvPr id="80901" name="Text Box 4"/>
          <p:cNvSpPr txBox="1">
            <a:spLocks noChangeArrowheads="1"/>
          </p:cNvSpPr>
          <p:nvPr/>
        </p:nvSpPr>
        <p:spPr bwMode="auto">
          <a:xfrm>
            <a:off x="304800" y="381000"/>
            <a:ext cx="970137" cy="461665"/>
          </a:xfrm>
          <a:prstGeom prst="rect">
            <a:avLst/>
          </a:prstGeom>
          <a:noFill/>
          <a:ln w="9525">
            <a:noFill/>
            <a:miter lim="800000"/>
            <a:headEnd/>
            <a:tailEnd/>
          </a:ln>
        </p:spPr>
        <p:txBody>
          <a:bodyPr wrap="none">
            <a:spAutoFit/>
          </a:bodyPr>
          <a:lstStyle/>
          <a:p>
            <a:r>
              <a:rPr lang="en-US" sz="2400" b="1" baseline="0" dirty="0" smtClean="0">
                <a:solidFill>
                  <a:schemeClr val="folHlink"/>
                </a:solidFill>
                <a:latin typeface="Times New Roman" pitchFamily="18" charset="0"/>
              </a:rPr>
              <a:t>Fields</a:t>
            </a:r>
            <a:endParaRPr lang="en-US" sz="2000" b="1" i="1" baseline="0" dirty="0">
              <a:latin typeface="Times New Roman" pitchFamily="18" charset="0"/>
            </a:endParaRPr>
          </a:p>
        </p:txBody>
      </p:sp>
      <p:sp>
        <p:nvSpPr>
          <p:cNvPr id="80902"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sp>
        <p:nvSpPr>
          <p:cNvPr id="7" name="TextBox 6"/>
          <p:cNvSpPr txBox="1"/>
          <p:nvPr/>
        </p:nvSpPr>
        <p:spPr>
          <a:xfrm>
            <a:off x="457200" y="1066800"/>
            <a:ext cx="8382000" cy="5170646"/>
          </a:xfrm>
          <a:prstGeom prst="rect">
            <a:avLst/>
          </a:prstGeom>
          <a:noFill/>
        </p:spPr>
        <p:txBody>
          <a:bodyPr wrap="square" rtlCol="0">
            <a:spAutoFit/>
          </a:bodyPr>
          <a:lstStyle/>
          <a:p>
            <a:pPr algn="just"/>
            <a:r>
              <a:rPr lang="en-US" b="1" dirty="0" smtClean="0">
                <a:solidFill>
                  <a:srgbClr val="FF0000"/>
                </a:solidFill>
                <a:latin typeface="Times New Roman" pitchFamily="18" charset="0"/>
                <a:cs typeface="Times New Roman" pitchFamily="18" charset="0"/>
              </a:rPr>
              <a:t>Flag field </a:t>
            </a:r>
            <a:r>
              <a:rPr lang="en-US" dirty="0" smtClean="0">
                <a:latin typeface="Times New Roman" pitchFamily="18" charset="0"/>
                <a:cs typeface="Times New Roman" pitchFamily="18" charset="0"/>
              </a:rPr>
              <a:t>: The flag field of an HDLC frame is an 8-bit sequence with the bit pattern 01111110 that identifies both the beginning and the end of a frame.</a:t>
            </a:r>
          </a:p>
          <a:p>
            <a:pPr algn="just"/>
            <a:endParaRPr lang="en-US" dirty="0" smtClean="0">
              <a:latin typeface="Times New Roman" pitchFamily="18" charset="0"/>
              <a:cs typeface="Times New Roman" pitchFamily="18" charset="0"/>
            </a:endParaRPr>
          </a:p>
          <a:p>
            <a:pPr algn="just"/>
            <a:r>
              <a:rPr lang="en-US" b="1" dirty="0" smtClean="0">
                <a:solidFill>
                  <a:srgbClr val="FF0000"/>
                </a:solidFill>
                <a:latin typeface="Times New Roman" pitchFamily="18" charset="0"/>
                <a:cs typeface="Times New Roman" pitchFamily="18" charset="0"/>
              </a:rPr>
              <a:t>Address field </a:t>
            </a:r>
            <a:r>
              <a:rPr lang="en-US" dirty="0" smtClean="0">
                <a:latin typeface="Times New Roman" pitchFamily="18" charset="0"/>
                <a:cs typeface="Times New Roman" pitchFamily="18" charset="0"/>
              </a:rPr>
              <a:t>: Address field of an HDLC frame contains the address of the secondary station.</a:t>
            </a:r>
          </a:p>
          <a:p>
            <a:pPr algn="just"/>
            <a:endParaRPr lang="en-US" dirty="0" smtClean="0">
              <a:latin typeface="Times New Roman" pitchFamily="18" charset="0"/>
              <a:cs typeface="Times New Roman" pitchFamily="18" charset="0"/>
            </a:endParaRPr>
          </a:p>
          <a:p>
            <a:pPr algn="just"/>
            <a:r>
              <a:rPr lang="en-US" b="1" dirty="0" smtClean="0">
                <a:solidFill>
                  <a:srgbClr val="FF0000"/>
                </a:solidFill>
                <a:latin typeface="Times New Roman" pitchFamily="18" charset="0"/>
                <a:cs typeface="Times New Roman" pitchFamily="18" charset="0"/>
              </a:rPr>
              <a:t>Control field </a:t>
            </a:r>
            <a:r>
              <a:rPr lang="en-US" dirty="0" smtClean="0">
                <a:latin typeface="Times New Roman" pitchFamily="18" charset="0"/>
                <a:cs typeface="Times New Roman" pitchFamily="18" charset="0"/>
              </a:rPr>
              <a:t>: The control field of an HDLC frame used for flow and error control</a:t>
            </a:r>
          </a:p>
          <a:p>
            <a:pPr algn="just"/>
            <a:endParaRPr lang="en-US" dirty="0" smtClean="0">
              <a:latin typeface="Times New Roman" pitchFamily="18" charset="0"/>
              <a:cs typeface="Times New Roman" pitchFamily="18" charset="0"/>
            </a:endParaRPr>
          </a:p>
          <a:p>
            <a:pPr algn="just"/>
            <a:r>
              <a:rPr lang="en-US" b="1" dirty="0" smtClean="0">
                <a:solidFill>
                  <a:srgbClr val="FF0000"/>
                </a:solidFill>
                <a:latin typeface="Times New Roman" pitchFamily="18" charset="0"/>
                <a:cs typeface="Times New Roman" pitchFamily="18" charset="0"/>
              </a:rPr>
              <a:t>Information field </a:t>
            </a:r>
            <a:r>
              <a:rPr lang="en-US" dirty="0" smtClean="0">
                <a:latin typeface="Times New Roman" pitchFamily="18" charset="0"/>
                <a:cs typeface="Times New Roman" pitchFamily="18" charset="0"/>
              </a:rPr>
              <a:t>: The information field contains the user’s data or management information.</a:t>
            </a:r>
          </a:p>
          <a:p>
            <a:pPr algn="just"/>
            <a:endParaRPr lang="en-US" dirty="0" smtClean="0">
              <a:latin typeface="Times New Roman" pitchFamily="18" charset="0"/>
              <a:cs typeface="Times New Roman" pitchFamily="18" charset="0"/>
            </a:endParaRPr>
          </a:p>
          <a:p>
            <a:pPr algn="just"/>
            <a:r>
              <a:rPr lang="en-US" b="1" dirty="0" smtClean="0">
                <a:solidFill>
                  <a:srgbClr val="FF0000"/>
                </a:solidFill>
                <a:latin typeface="Times New Roman" pitchFamily="18" charset="0"/>
                <a:cs typeface="Times New Roman" pitchFamily="18" charset="0"/>
              </a:rPr>
              <a:t>FCS field </a:t>
            </a:r>
            <a:r>
              <a:rPr lang="en-US" dirty="0" smtClean="0">
                <a:latin typeface="Times New Roman" pitchFamily="18" charset="0"/>
                <a:cs typeface="Times New Roman" pitchFamily="18" charset="0"/>
              </a:rPr>
              <a:t>: The frame check sequence(FCS) is the HDLC error detection field</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4258"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p>
            <a:pPr algn="ctr">
              <a:defRPr/>
            </a:pPr>
            <a:endParaRPr lang="en-US" baseline="0">
              <a:effectLst>
                <a:outerShdw blurRad="38100" dist="38100" dir="2700000" algn="tl">
                  <a:srgbClr val="FFFFFF"/>
                </a:outerShdw>
              </a:effectLst>
              <a:latin typeface="Times New Roman" pitchFamily="18" charset="0"/>
            </a:endParaRPr>
          </a:p>
        </p:txBody>
      </p:sp>
      <p:sp>
        <p:nvSpPr>
          <p:cNvPr id="864259" name="Text Box 3"/>
          <p:cNvSpPr txBox="1">
            <a:spLocks noChangeArrowheads="1"/>
          </p:cNvSpPr>
          <p:nvPr/>
        </p:nvSpPr>
        <p:spPr bwMode="auto">
          <a:xfrm>
            <a:off x="228600" y="406400"/>
            <a:ext cx="5657318" cy="523220"/>
          </a:xfrm>
          <a:prstGeom prst="rect">
            <a:avLst/>
          </a:prstGeom>
          <a:noFill/>
          <a:ln w="9525">
            <a:noFill/>
            <a:miter lim="800000"/>
            <a:headEnd/>
            <a:tailEnd/>
          </a:ln>
          <a:effectLst/>
        </p:spPr>
        <p:txBody>
          <a:bodyPr wrap="none">
            <a:spAutoFit/>
          </a:bodyPr>
          <a:lstStyle/>
          <a:p>
            <a:pPr>
              <a:defRPr/>
            </a:pPr>
            <a:r>
              <a:rPr lang="en-US" sz="2800" b="1" baseline="0" dirty="0" smtClean="0">
                <a:effectLst>
                  <a:outerShdw blurRad="38100" dist="38100" dir="2700000" algn="tl">
                    <a:srgbClr val="C0C0C0"/>
                  </a:outerShdw>
                </a:effectLst>
                <a:latin typeface="Times" pitchFamily="18" charset="0"/>
              </a:rPr>
              <a:t> </a:t>
            </a:r>
            <a:r>
              <a:rPr lang="en-US" sz="2800" b="1" baseline="0" dirty="0">
                <a:effectLst>
                  <a:outerShdw blurRad="38100" dist="38100" dir="2700000" algn="tl">
                    <a:srgbClr val="C0C0C0"/>
                  </a:outerShdw>
                </a:effectLst>
                <a:latin typeface="Times" pitchFamily="18" charset="0"/>
              </a:rPr>
              <a:t>POINT-TO-POINT PROTOCOL</a:t>
            </a:r>
          </a:p>
        </p:txBody>
      </p:sp>
      <p:sp>
        <p:nvSpPr>
          <p:cNvPr id="90117" name="Text Box 4"/>
          <p:cNvSpPr txBox="1">
            <a:spLocks noChangeArrowheads="1"/>
          </p:cNvSpPr>
          <p:nvPr/>
        </p:nvSpPr>
        <p:spPr bwMode="auto">
          <a:xfrm>
            <a:off x="8229600" y="6400800"/>
            <a:ext cx="184150" cy="366713"/>
          </a:xfrm>
          <a:prstGeom prst="rect">
            <a:avLst/>
          </a:prstGeom>
          <a:noFill/>
          <a:ln w="9525">
            <a:noFill/>
            <a:miter lim="800000"/>
            <a:headEnd/>
            <a:tailEnd/>
          </a:ln>
        </p:spPr>
        <p:txBody>
          <a:bodyPr wrap="none">
            <a:spAutoFit/>
          </a:bodyPr>
          <a:lstStyle/>
          <a:p>
            <a:endParaRPr lang="en-US" sz="1800" baseline="0">
              <a:latin typeface="Times New Roman" pitchFamily="18" charset="0"/>
            </a:endParaRPr>
          </a:p>
        </p:txBody>
      </p:sp>
      <p:sp>
        <p:nvSpPr>
          <p:cNvPr id="864261" name="Rectangle 5"/>
          <p:cNvSpPr>
            <a:spLocks noChangeArrowheads="1"/>
          </p:cNvSpPr>
          <p:nvPr/>
        </p:nvSpPr>
        <p:spPr bwMode="auto">
          <a:xfrm>
            <a:off x="304800" y="1524000"/>
            <a:ext cx="8458200" cy="1384995"/>
          </a:xfrm>
          <a:prstGeom prst="rect">
            <a:avLst/>
          </a:prstGeom>
          <a:noFill/>
          <a:ln w="9525">
            <a:noFill/>
            <a:miter lim="800000"/>
            <a:headEnd/>
            <a:tailEnd/>
          </a:ln>
          <a:effectLst/>
        </p:spPr>
        <p:txBody>
          <a:bodyPr wrap="square" anchor="ctr">
            <a:spAutoFit/>
          </a:bodyPr>
          <a:lstStyle/>
          <a:p>
            <a:pPr algn="just" eaLnBrk="1" hangingPunct="1">
              <a:defRPr/>
            </a:pPr>
            <a:r>
              <a:rPr lang="en-US" sz="2800" i="1" baseline="0" dirty="0" smtClean="0">
                <a:effectLst>
                  <a:outerShdw blurRad="38100" dist="38100" dir="2700000" algn="tl">
                    <a:srgbClr val="C0C0C0"/>
                  </a:outerShdw>
                </a:effectLst>
                <a:latin typeface="Times New Roman" pitchFamily="18" charset="0"/>
              </a:rPr>
              <a:t>One </a:t>
            </a:r>
            <a:r>
              <a:rPr lang="en-US" sz="2800" i="1" baseline="0" dirty="0">
                <a:effectLst>
                  <a:outerShdw blurRad="38100" dist="38100" dir="2700000" algn="tl">
                    <a:srgbClr val="C0C0C0"/>
                  </a:outerShdw>
                </a:effectLst>
                <a:latin typeface="Times New Roman" pitchFamily="18" charset="0"/>
              </a:rPr>
              <a:t>of the most common protocols for point-to-point access is the </a:t>
            </a:r>
            <a:r>
              <a:rPr lang="en-US" sz="2800" i="1" baseline="0" dirty="0">
                <a:solidFill>
                  <a:schemeClr val="hlink"/>
                </a:solidFill>
                <a:effectLst>
                  <a:outerShdw blurRad="38100" dist="38100" dir="2700000" algn="tl">
                    <a:srgbClr val="C0C0C0"/>
                  </a:outerShdw>
                </a:effectLst>
                <a:latin typeface="Times New Roman" pitchFamily="18" charset="0"/>
              </a:rPr>
              <a:t>Point-to-Point Protocol (PPP). </a:t>
            </a:r>
            <a:r>
              <a:rPr lang="en-US" sz="2800" i="1" baseline="0" dirty="0">
                <a:effectLst>
                  <a:outerShdw blurRad="38100" dist="38100" dir="2700000" algn="tl">
                    <a:srgbClr val="C0C0C0"/>
                  </a:outerShdw>
                </a:effectLst>
                <a:latin typeface="Times New Roman" pitchFamily="18" charset="0"/>
              </a:rPr>
              <a:t>PPP is a </a:t>
            </a:r>
            <a:r>
              <a:rPr lang="en-US" sz="2800" i="1" baseline="0" dirty="0">
                <a:solidFill>
                  <a:schemeClr val="hlink"/>
                </a:solidFill>
                <a:effectLst>
                  <a:outerShdw blurRad="38100" dist="38100" dir="2700000" algn="tl">
                    <a:srgbClr val="C0C0C0"/>
                  </a:outerShdw>
                </a:effectLst>
                <a:latin typeface="Times New Roman" pitchFamily="18" charset="0"/>
              </a:rPr>
              <a:t>byte-oriented</a:t>
            </a:r>
            <a:r>
              <a:rPr lang="en-US" sz="2800" i="1" baseline="0" dirty="0">
                <a:effectLst>
                  <a:outerShdw blurRad="38100" dist="38100" dir="2700000" algn="tl">
                    <a:srgbClr val="C0C0C0"/>
                  </a:outerShdw>
                </a:effectLst>
                <a:latin typeface="Times New Roman" pitchFamily="18" charset="0"/>
              </a:rPr>
              <a:t> protocol.</a:t>
            </a:r>
          </a:p>
        </p:txBody>
      </p:sp>
      <p:sp>
        <p:nvSpPr>
          <p:cNvPr id="8" name="Text Box 4"/>
          <p:cNvSpPr txBox="1">
            <a:spLocks noChangeArrowheads="1"/>
          </p:cNvSpPr>
          <p:nvPr/>
        </p:nvSpPr>
        <p:spPr bwMode="auto">
          <a:xfrm>
            <a:off x="304800" y="3581400"/>
            <a:ext cx="2973378" cy="523220"/>
          </a:xfrm>
          <a:prstGeom prst="rect">
            <a:avLst/>
          </a:prstGeom>
          <a:noFill/>
          <a:ln w="9525">
            <a:noFill/>
            <a:miter lim="800000"/>
            <a:headEnd/>
            <a:tailEnd/>
          </a:ln>
        </p:spPr>
        <p:txBody>
          <a:bodyPr wrap="none">
            <a:spAutoFit/>
          </a:bodyPr>
          <a:lstStyle/>
          <a:p>
            <a:r>
              <a:rPr lang="en-US" sz="2800" b="1" u="sng" baseline="0" dirty="0" smtClean="0">
                <a:solidFill>
                  <a:srgbClr val="0070C0"/>
                </a:solidFill>
                <a:latin typeface="Times New Roman" pitchFamily="18" charset="0"/>
              </a:rPr>
              <a:t> </a:t>
            </a:r>
            <a:r>
              <a:rPr lang="en-US" sz="2800" b="1" i="1" u="sng" baseline="0" dirty="0">
                <a:solidFill>
                  <a:srgbClr val="0070C0"/>
                </a:solidFill>
                <a:latin typeface="Times New Roman" pitchFamily="18" charset="0"/>
              </a:rPr>
              <a:t>PPP frame format</a:t>
            </a:r>
          </a:p>
        </p:txBody>
      </p:sp>
      <p:pic>
        <p:nvPicPr>
          <p:cNvPr id="9" name="Picture 6"/>
          <p:cNvPicPr>
            <a:picLocks noChangeAspect="1" noChangeArrowheads="1"/>
          </p:cNvPicPr>
          <p:nvPr/>
        </p:nvPicPr>
        <p:blipFill>
          <a:blip r:embed="rId3"/>
          <a:srcRect/>
          <a:stretch>
            <a:fillRect/>
          </a:stretch>
        </p:blipFill>
        <p:spPr bwMode="auto">
          <a:xfrm>
            <a:off x="457200" y="4419600"/>
            <a:ext cx="8437563" cy="12239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80900" name="Line 3"/>
          <p:cNvSpPr>
            <a:spLocks noChangeShapeType="1"/>
          </p:cNvSpPr>
          <p:nvPr/>
        </p:nvSpPr>
        <p:spPr bwMode="auto">
          <a:xfrm>
            <a:off x="0" y="685800"/>
            <a:ext cx="8763000" cy="0"/>
          </a:xfrm>
          <a:prstGeom prst="line">
            <a:avLst/>
          </a:prstGeom>
          <a:noFill/>
          <a:ln w="19050">
            <a:solidFill>
              <a:schemeClr val="hlink"/>
            </a:solidFill>
            <a:round/>
            <a:headEnd/>
            <a:tailEnd/>
          </a:ln>
        </p:spPr>
        <p:txBody>
          <a:bodyPr/>
          <a:lstStyle/>
          <a:p>
            <a:endParaRPr lang="en-US"/>
          </a:p>
        </p:txBody>
      </p:sp>
      <p:sp>
        <p:nvSpPr>
          <p:cNvPr id="80901" name="Text Box 4"/>
          <p:cNvSpPr txBox="1">
            <a:spLocks noChangeArrowheads="1"/>
          </p:cNvSpPr>
          <p:nvPr/>
        </p:nvSpPr>
        <p:spPr bwMode="auto">
          <a:xfrm>
            <a:off x="304800" y="206324"/>
            <a:ext cx="970137" cy="461665"/>
          </a:xfrm>
          <a:prstGeom prst="rect">
            <a:avLst/>
          </a:prstGeom>
          <a:noFill/>
          <a:ln w="9525">
            <a:noFill/>
            <a:miter lim="800000"/>
            <a:headEnd/>
            <a:tailEnd/>
          </a:ln>
        </p:spPr>
        <p:txBody>
          <a:bodyPr wrap="none">
            <a:spAutoFit/>
          </a:bodyPr>
          <a:lstStyle/>
          <a:p>
            <a:r>
              <a:rPr lang="en-US" sz="2400" b="1" baseline="0" dirty="0" smtClean="0">
                <a:solidFill>
                  <a:schemeClr val="folHlink"/>
                </a:solidFill>
                <a:latin typeface="Times New Roman" pitchFamily="18" charset="0"/>
              </a:rPr>
              <a:t>Fields</a:t>
            </a:r>
            <a:endParaRPr lang="en-US" sz="2000" b="1" i="1" baseline="0" dirty="0">
              <a:latin typeface="Times New Roman" pitchFamily="18" charset="0"/>
            </a:endParaRPr>
          </a:p>
        </p:txBody>
      </p:sp>
      <p:sp>
        <p:nvSpPr>
          <p:cNvPr id="7" name="TextBox 6"/>
          <p:cNvSpPr txBox="1"/>
          <p:nvPr/>
        </p:nvSpPr>
        <p:spPr>
          <a:xfrm>
            <a:off x="381000" y="671691"/>
            <a:ext cx="8382000" cy="6186309"/>
          </a:xfrm>
          <a:prstGeom prst="rect">
            <a:avLst/>
          </a:prstGeom>
          <a:noFill/>
        </p:spPr>
        <p:txBody>
          <a:bodyPr wrap="square" rtlCol="0">
            <a:spAutoFit/>
          </a:bodyPr>
          <a:lstStyle/>
          <a:p>
            <a:pPr algn="just"/>
            <a:r>
              <a:rPr lang="en-US" b="1" dirty="0" smtClean="0">
                <a:solidFill>
                  <a:srgbClr val="FF0000"/>
                </a:solidFill>
                <a:latin typeface="Times New Roman" pitchFamily="18" charset="0"/>
                <a:cs typeface="Times New Roman" pitchFamily="18" charset="0"/>
              </a:rPr>
              <a:t>Flag field </a:t>
            </a:r>
            <a:r>
              <a:rPr lang="en-US" dirty="0" smtClean="0">
                <a:latin typeface="Times New Roman" pitchFamily="18" charset="0"/>
                <a:cs typeface="Times New Roman" pitchFamily="18" charset="0"/>
              </a:rPr>
              <a:t>: The flag field of a PP frame is an 8-bit sequence with the bit pattern 01111110 that identifies both the beginning and the end of a frame and flag is treated as byte.</a:t>
            </a:r>
          </a:p>
          <a:p>
            <a:pPr algn="just"/>
            <a:endParaRPr lang="en-US" dirty="0" smtClean="0">
              <a:latin typeface="Times New Roman" pitchFamily="18" charset="0"/>
              <a:cs typeface="Times New Roman" pitchFamily="18" charset="0"/>
            </a:endParaRPr>
          </a:p>
          <a:p>
            <a:pPr algn="just"/>
            <a:r>
              <a:rPr lang="en-US" b="1" dirty="0" smtClean="0">
                <a:solidFill>
                  <a:srgbClr val="FF0000"/>
                </a:solidFill>
                <a:latin typeface="Times New Roman" pitchFamily="18" charset="0"/>
                <a:cs typeface="Times New Roman" pitchFamily="18" charset="0"/>
              </a:rPr>
              <a:t>Address field </a:t>
            </a:r>
            <a:r>
              <a:rPr lang="en-US" dirty="0" smtClean="0">
                <a:latin typeface="Times New Roman" pitchFamily="18" charset="0"/>
                <a:cs typeface="Times New Roman" pitchFamily="18" charset="0"/>
              </a:rPr>
              <a:t>: Address field of this protocol is a constant value and set to 11111111( broadcast address).</a:t>
            </a:r>
          </a:p>
          <a:p>
            <a:pPr algn="just"/>
            <a:endParaRPr lang="en-US" dirty="0" smtClean="0">
              <a:latin typeface="Times New Roman" pitchFamily="18" charset="0"/>
              <a:cs typeface="Times New Roman" pitchFamily="18" charset="0"/>
            </a:endParaRPr>
          </a:p>
          <a:p>
            <a:pPr algn="just"/>
            <a:r>
              <a:rPr lang="en-US" b="1" dirty="0" smtClean="0">
                <a:solidFill>
                  <a:srgbClr val="FF0000"/>
                </a:solidFill>
                <a:latin typeface="Times New Roman" pitchFamily="18" charset="0"/>
                <a:cs typeface="Times New Roman" pitchFamily="18" charset="0"/>
              </a:rPr>
              <a:t>Control field </a:t>
            </a:r>
            <a:r>
              <a:rPr lang="en-US" dirty="0" smtClean="0">
                <a:latin typeface="Times New Roman" pitchFamily="18" charset="0"/>
                <a:cs typeface="Times New Roman" pitchFamily="18" charset="0"/>
              </a:rPr>
              <a:t>: This field is also constant and set to 11000000. PPP does not provide any flow and error control.</a:t>
            </a:r>
          </a:p>
          <a:p>
            <a:pPr algn="just"/>
            <a:endParaRPr lang="en-US" dirty="0" smtClean="0">
              <a:latin typeface="Times New Roman" pitchFamily="18" charset="0"/>
              <a:cs typeface="Times New Roman" pitchFamily="18" charset="0"/>
            </a:endParaRPr>
          </a:p>
          <a:p>
            <a:pPr algn="just"/>
            <a:r>
              <a:rPr lang="en-US" b="1" dirty="0" smtClean="0">
                <a:solidFill>
                  <a:srgbClr val="FF0000"/>
                </a:solidFill>
                <a:latin typeface="Times New Roman" pitchFamily="18" charset="0"/>
                <a:cs typeface="Times New Roman" pitchFamily="18" charset="0"/>
              </a:rPr>
              <a:t>Protocol field </a:t>
            </a:r>
            <a:r>
              <a:rPr lang="en-US" dirty="0" smtClean="0">
                <a:latin typeface="Times New Roman" pitchFamily="18" charset="0"/>
                <a:cs typeface="Times New Roman" pitchFamily="18" charset="0"/>
              </a:rPr>
              <a:t>: This field defines what is being carried in the data field: either user data or the other information.</a:t>
            </a:r>
          </a:p>
          <a:p>
            <a:pPr algn="just"/>
            <a:endParaRPr lang="en-US" dirty="0" smtClean="0">
              <a:latin typeface="Times New Roman" pitchFamily="18" charset="0"/>
              <a:cs typeface="Times New Roman" pitchFamily="18" charset="0"/>
            </a:endParaRPr>
          </a:p>
          <a:p>
            <a:pPr algn="just"/>
            <a:r>
              <a:rPr lang="en-US" b="1" dirty="0" smtClean="0">
                <a:solidFill>
                  <a:srgbClr val="FF0000"/>
                </a:solidFill>
                <a:latin typeface="Times New Roman" pitchFamily="18" charset="0"/>
                <a:cs typeface="Times New Roman" pitchFamily="18" charset="0"/>
              </a:rPr>
              <a:t>Payload field : </a:t>
            </a:r>
            <a:r>
              <a:rPr lang="en-US" dirty="0" smtClean="0">
                <a:latin typeface="Times New Roman" pitchFamily="18" charset="0"/>
                <a:cs typeface="Times New Roman" pitchFamily="18" charset="0"/>
              </a:rPr>
              <a:t>This field carries either user data or the other information.</a:t>
            </a:r>
          </a:p>
          <a:p>
            <a:pPr algn="just"/>
            <a:endParaRPr lang="en-US" dirty="0" smtClean="0">
              <a:latin typeface="Times New Roman" pitchFamily="18" charset="0"/>
              <a:cs typeface="Times New Roman" pitchFamily="18" charset="0"/>
            </a:endParaRPr>
          </a:p>
          <a:p>
            <a:pPr algn="just"/>
            <a:r>
              <a:rPr lang="en-US" b="1" dirty="0" smtClean="0">
                <a:solidFill>
                  <a:srgbClr val="FF0000"/>
                </a:solidFill>
                <a:latin typeface="Times New Roman" pitchFamily="18" charset="0"/>
                <a:cs typeface="Times New Roman" pitchFamily="18" charset="0"/>
              </a:rPr>
              <a:t>FCS field </a:t>
            </a:r>
            <a:r>
              <a:rPr lang="en-US" dirty="0" smtClean="0">
                <a:latin typeface="Times New Roman" pitchFamily="18" charset="0"/>
                <a:cs typeface="Times New Roman" pitchFamily="18" charset="0"/>
              </a:rPr>
              <a:t>: The frame check sequence(FCS) is a 2-byte or 4-byte standard CRC.</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59138"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p>
            <a:pPr algn="ctr">
              <a:defRPr/>
            </a:pPr>
            <a:endParaRPr lang="en-US" baseline="0">
              <a:effectLst>
                <a:outerShdw blurRad="38100" dist="38100" dir="2700000" algn="tl">
                  <a:srgbClr val="FFFFFF"/>
                </a:outerShdw>
              </a:effectLst>
              <a:latin typeface="Times New Roman" pitchFamily="18" charset="0"/>
            </a:endParaRPr>
          </a:p>
        </p:txBody>
      </p:sp>
      <p:sp>
        <p:nvSpPr>
          <p:cNvPr id="859139" name="Text Box 3"/>
          <p:cNvSpPr txBox="1">
            <a:spLocks noChangeArrowheads="1"/>
          </p:cNvSpPr>
          <p:nvPr/>
        </p:nvSpPr>
        <p:spPr bwMode="auto">
          <a:xfrm>
            <a:off x="228600" y="406400"/>
            <a:ext cx="6468437" cy="584775"/>
          </a:xfrm>
          <a:prstGeom prst="rect">
            <a:avLst/>
          </a:prstGeom>
          <a:noFill/>
          <a:ln w="9525">
            <a:noFill/>
            <a:miter lim="800000"/>
            <a:headEnd/>
            <a:tailEnd/>
          </a:ln>
          <a:effectLst/>
        </p:spPr>
        <p:txBody>
          <a:bodyPr wrap="none">
            <a:spAutoFit/>
          </a:bodyPr>
          <a:lstStyle/>
          <a:p>
            <a:pPr>
              <a:defRPr/>
            </a:pPr>
            <a:r>
              <a:rPr lang="en-US" baseline="0" dirty="0" smtClean="0">
                <a:effectLst>
                  <a:outerShdw blurRad="38100" dist="38100" dir="2700000" algn="tl">
                    <a:srgbClr val="C0C0C0"/>
                  </a:outerShdw>
                </a:effectLst>
                <a:latin typeface="Times" pitchFamily="18" charset="0"/>
              </a:rPr>
              <a:t> </a:t>
            </a:r>
            <a:r>
              <a:rPr lang="en-US" baseline="0" dirty="0">
                <a:effectLst>
                  <a:outerShdw blurRad="38100" dist="38100" dir="2700000" algn="tl">
                    <a:srgbClr val="C0C0C0"/>
                  </a:outerShdw>
                </a:effectLst>
                <a:latin typeface="Times" pitchFamily="18" charset="0"/>
              </a:rPr>
              <a:t>FLOW AND ERROR CONTROL</a:t>
            </a:r>
          </a:p>
        </p:txBody>
      </p:sp>
      <p:sp>
        <p:nvSpPr>
          <p:cNvPr id="11269" name="Text Box 4"/>
          <p:cNvSpPr txBox="1">
            <a:spLocks noChangeArrowheads="1"/>
          </p:cNvSpPr>
          <p:nvPr/>
        </p:nvSpPr>
        <p:spPr bwMode="auto">
          <a:xfrm>
            <a:off x="8229600" y="6400800"/>
            <a:ext cx="184150" cy="366713"/>
          </a:xfrm>
          <a:prstGeom prst="rect">
            <a:avLst/>
          </a:prstGeom>
          <a:noFill/>
          <a:ln w="9525">
            <a:noFill/>
            <a:miter lim="800000"/>
            <a:headEnd/>
            <a:tailEnd/>
          </a:ln>
        </p:spPr>
        <p:txBody>
          <a:bodyPr wrap="none">
            <a:spAutoFit/>
          </a:bodyPr>
          <a:lstStyle/>
          <a:p>
            <a:endParaRPr lang="en-US" sz="1800" baseline="0">
              <a:latin typeface="Times New Roman" pitchFamily="18" charset="0"/>
            </a:endParaRPr>
          </a:p>
        </p:txBody>
      </p:sp>
      <p:sp>
        <p:nvSpPr>
          <p:cNvPr id="859141" name="Rectangle 5"/>
          <p:cNvSpPr>
            <a:spLocks noChangeArrowheads="1"/>
          </p:cNvSpPr>
          <p:nvPr/>
        </p:nvSpPr>
        <p:spPr bwMode="auto">
          <a:xfrm>
            <a:off x="304800" y="1595438"/>
            <a:ext cx="8229600" cy="954107"/>
          </a:xfrm>
          <a:prstGeom prst="rect">
            <a:avLst/>
          </a:prstGeom>
          <a:noFill/>
          <a:ln w="9525">
            <a:noFill/>
            <a:miter lim="800000"/>
            <a:headEnd/>
            <a:tailEnd/>
          </a:ln>
          <a:effectLst/>
        </p:spPr>
        <p:txBody>
          <a:bodyPr anchor="ctr">
            <a:spAutoFit/>
          </a:bodyPr>
          <a:lstStyle/>
          <a:p>
            <a:pPr algn="just" eaLnBrk="1" hangingPunct="1">
              <a:defRPr/>
            </a:pPr>
            <a:r>
              <a:rPr lang="en-US" sz="2800" i="1" baseline="0" dirty="0">
                <a:effectLst>
                  <a:outerShdw blurRad="38100" dist="38100" dir="2700000" algn="tl">
                    <a:srgbClr val="C0C0C0"/>
                  </a:outerShdw>
                </a:effectLst>
                <a:latin typeface="Times New Roman" pitchFamily="18" charset="0"/>
              </a:rPr>
              <a:t>The most important responsibilities of the data link layer are </a:t>
            </a:r>
            <a:r>
              <a:rPr lang="en-US" sz="2800" i="1" baseline="0" dirty="0">
                <a:solidFill>
                  <a:schemeClr val="hlink"/>
                </a:solidFill>
                <a:effectLst>
                  <a:outerShdw blurRad="38100" dist="38100" dir="2700000" algn="tl">
                    <a:srgbClr val="C0C0C0"/>
                  </a:outerShdw>
                </a:effectLst>
                <a:latin typeface="Times New Roman" pitchFamily="18" charset="0"/>
              </a:rPr>
              <a:t>flow control</a:t>
            </a:r>
            <a:r>
              <a:rPr lang="en-US" sz="2800" i="1" baseline="0" dirty="0">
                <a:effectLst>
                  <a:outerShdw blurRad="38100" dist="38100" dir="2700000" algn="tl">
                    <a:srgbClr val="C0C0C0"/>
                  </a:outerShdw>
                </a:effectLst>
                <a:latin typeface="Times New Roman" pitchFamily="18" charset="0"/>
              </a:rPr>
              <a:t> and </a:t>
            </a:r>
            <a:r>
              <a:rPr lang="en-US" sz="2800" i="1" baseline="0" dirty="0">
                <a:solidFill>
                  <a:schemeClr val="hlink"/>
                </a:solidFill>
                <a:effectLst>
                  <a:outerShdw blurRad="38100" dist="38100" dir="2700000" algn="tl">
                    <a:srgbClr val="C0C0C0"/>
                  </a:outerShdw>
                </a:effectLst>
                <a:latin typeface="Times New Roman" pitchFamily="18" charset="0"/>
              </a:rPr>
              <a:t>error control</a:t>
            </a:r>
            <a:r>
              <a:rPr lang="en-US" sz="2800" i="1" baseline="0" dirty="0" smtClean="0">
                <a:effectLst>
                  <a:outerShdw blurRad="38100" dist="38100" dir="2700000" algn="tl">
                    <a:srgbClr val="C0C0C0"/>
                  </a:outerShdw>
                </a:effectLst>
                <a:latin typeface="Times New Roman" pitchFamily="18" charset="0"/>
              </a:rPr>
              <a:t>..</a:t>
            </a:r>
            <a:endParaRPr lang="en-US" sz="2800" i="1" baseline="0" dirty="0">
              <a:effectLst>
                <a:outerShdw blurRad="38100" dist="38100" dir="2700000" algn="tl">
                  <a:srgbClr val="C0C0C0"/>
                </a:outerShdw>
              </a:effectLst>
              <a:latin typeface="Times New Roman" pitchFamily="18" charset="0"/>
            </a:endParaRPr>
          </a:p>
        </p:txBody>
      </p:sp>
      <p:sp>
        <p:nvSpPr>
          <p:cNvPr id="9" name="Rectangle 11"/>
          <p:cNvSpPr>
            <a:spLocks noChangeArrowheads="1"/>
          </p:cNvSpPr>
          <p:nvPr/>
        </p:nvSpPr>
        <p:spPr bwMode="auto">
          <a:xfrm>
            <a:off x="381000" y="2971800"/>
            <a:ext cx="8343900" cy="1200329"/>
          </a:xfrm>
          <a:prstGeom prst="rect">
            <a:avLst/>
          </a:prstGeom>
          <a:solidFill>
            <a:srgbClr val="99FF33"/>
          </a:solidFill>
          <a:ln w="76200" algn="ctr">
            <a:noFill/>
            <a:miter lim="800000"/>
            <a:headEnd/>
            <a:tailEnd/>
          </a:ln>
        </p:spPr>
        <p:txBody>
          <a:bodyPr>
            <a:spAutoFit/>
          </a:bodyPr>
          <a:lstStyle/>
          <a:p>
            <a:pPr algn="just"/>
            <a:r>
              <a:rPr lang="en-US" sz="2400" baseline="0" dirty="0"/>
              <a:t>Flow control refers to a set of procedures used to restrict  the amount of </a:t>
            </a:r>
            <a:r>
              <a:rPr lang="en-US" sz="2400" baseline="0" dirty="0" smtClean="0"/>
              <a:t>data that </a:t>
            </a:r>
            <a:r>
              <a:rPr lang="en-US" sz="2400" baseline="0" dirty="0"/>
              <a:t>the sender can send  </a:t>
            </a:r>
            <a:r>
              <a:rPr lang="en-US" sz="2400" baseline="0" dirty="0" smtClean="0"/>
              <a:t>before waiting </a:t>
            </a:r>
            <a:r>
              <a:rPr lang="en-US" sz="2400" baseline="0" dirty="0"/>
              <a:t>for acknowledgment.</a:t>
            </a:r>
          </a:p>
        </p:txBody>
      </p:sp>
      <p:sp>
        <p:nvSpPr>
          <p:cNvPr id="10" name="Rectangle 11"/>
          <p:cNvSpPr>
            <a:spLocks noChangeArrowheads="1"/>
          </p:cNvSpPr>
          <p:nvPr/>
        </p:nvSpPr>
        <p:spPr bwMode="auto">
          <a:xfrm>
            <a:off x="457200" y="4648200"/>
            <a:ext cx="8229600" cy="1200329"/>
          </a:xfrm>
          <a:prstGeom prst="rect">
            <a:avLst/>
          </a:prstGeom>
          <a:solidFill>
            <a:srgbClr val="99FF33"/>
          </a:solidFill>
          <a:ln w="76200" algn="ctr">
            <a:noFill/>
            <a:miter lim="800000"/>
            <a:headEnd/>
            <a:tailEnd/>
          </a:ln>
        </p:spPr>
        <p:txBody>
          <a:bodyPr wrap="square">
            <a:spAutoFit/>
          </a:bodyPr>
          <a:lstStyle/>
          <a:p>
            <a:pPr algn="just"/>
            <a:r>
              <a:rPr lang="en-US" sz="2400" baseline="0" dirty="0"/>
              <a:t>Error control in the data link layer is based on automatic repeat </a:t>
            </a:r>
            <a:r>
              <a:rPr lang="en-US" sz="2400" baseline="0" dirty="0" smtClean="0"/>
              <a:t>request(ARQ), </a:t>
            </a:r>
            <a:r>
              <a:rPr lang="en-US" sz="2400" baseline="0" dirty="0"/>
              <a:t>which is the retransmission of data.</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0162"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p>
            <a:pPr algn="ctr">
              <a:defRPr/>
            </a:pPr>
            <a:endParaRPr lang="en-US" baseline="0">
              <a:effectLst>
                <a:outerShdw blurRad="38100" dist="38100" dir="2700000" algn="tl">
                  <a:srgbClr val="FFFFFF"/>
                </a:outerShdw>
              </a:effectLst>
              <a:latin typeface="Times New Roman" pitchFamily="18" charset="0"/>
            </a:endParaRPr>
          </a:p>
        </p:txBody>
      </p:sp>
      <p:sp>
        <p:nvSpPr>
          <p:cNvPr id="860163" name="Text Box 3"/>
          <p:cNvSpPr txBox="1">
            <a:spLocks noChangeArrowheads="1"/>
          </p:cNvSpPr>
          <p:nvPr/>
        </p:nvSpPr>
        <p:spPr bwMode="auto">
          <a:xfrm>
            <a:off x="228600" y="406400"/>
            <a:ext cx="2842445" cy="584775"/>
          </a:xfrm>
          <a:prstGeom prst="rect">
            <a:avLst/>
          </a:prstGeom>
          <a:noFill/>
          <a:ln w="9525">
            <a:noFill/>
            <a:miter lim="800000"/>
            <a:headEnd/>
            <a:tailEnd/>
          </a:ln>
          <a:effectLst/>
        </p:spPr>
        <p:txBody>
          <a:bodyPr wrap="none">
            <a:spAutoFit/>
          </a:bodyPr>
          <a:lstStyle/>
          <a:p>
            <a:pPr>
              <a:defRPr/>
            </a:pPr>
            <a:r>
              <a:rPr lang="en-US" baseline="0" dirty="0" smtClean="0">
                <a:effectLst>
                  <a:outerShdw blurRad="38100" dist="38100" dir="2700000" algn="tl">
                    <a:srgbClr val="C0C0C0"/>
                  </a:outerShdw>
                </a:effectLst>
                <a:latin typeface="Times" pitchFamily="18" charset="0"/>
              </a:rPr>
              <a:t> </a:t>
            </a:r>
            <a:r>
              <a:rPr lang="en-US" baseline="0" dirty="0">
                <a:effectLst>
                  <a:outerShdw blurRad="38100" dist="38100" dir="2700000" algn="tl">
                    <a:srgbClr val="C0C0C0"/>
                  </a:outerShdw>
                </a:effectLst>
                <a:latin typeface="Times" pitchFamily="18" charset="0"/>
              </a:rPr>
              <a:t>PROTOCOLS</a:t>
            </a:r>
          </a:p>
        </p:txBody>
      </p:sp>
      <p:sp>
        <p:nvSpPr>
          <p:cNvPr id="14341" name="Text Box 4"/>
          <p:cNvSpPr txBox="1">
            <a:spLocks noChangeArrowheads="1"/>
          </p:cNvSpPr>
          <p:nvPr/>
        </p:nvSpPr>
        <p:spPr bwMode="auto">
          <a:xfrm>
            <a:off x="8229600" y="6400800"/>
            <a:ext cx="184150" cy="366713"/>
          </a:xfrm>
          <a:prstGeom prst="rect">
            <a:avLst/>
          </a:prstGeom>
          <a:noFill/>
          <a:ln w="9525">
            <a:noFill/>
            <a:miter lim="800000"/>
            <a:headEnd/>
            <a:tailEnd/>
          </a:ln>
        </p:spPr>
        <p:txBody>
          <a:bodyPr wrap="none">
            <a:spAutoFit/>
          </a:bodyPr>
          <a:lstStyle/>
          <a:p>
            <a:endParaRPr lang="en-US" sz="1800" baseline="0">
              <a:latin typeface="Times New Roman" pitchFamily="18" charset="0"/>
            </a:endParaRPr>
          </a:p>
        </p:txBody>
      </p:sp>
      <p:sp>
        <p:nvSpPr>
          <p:cNvPr id="860165" name="Rectangle 5"/>
          <p:cNvSpPr>
            <a:spLocks noChangeArrowheads="1"/>
          </p:cNvSpPr>
          <p:nvPr/>
        </p:nvSpPr>
        <p:spPr bwMode="auto">
          <a:xfrm>
            <a:off x="304800" y="1398588"/>
            <a:ext cx="8229600" cy="1384995"/>
          </a:xfrm>
          <a:prstGeom prst="rect">
            <a:avLst/>
          </a:prstGeom>
          <a:noFill/>
          <a:ln w="9525">
            <a:noFill/>
            <a:miter lim="800000"/>
            <a:headEnd/>
            <a:tailEnd/>
          </a:ln>
          <a:effectLst/>
        </p:spPr>
        <p:txBody>
          <a:bodyPr anchor="ctr">
            <a:spAutoFit/>
          </a:bodyPr>
          <a:lstStyle/>
          <a:p>
            <a:pPr algn="just" eaLnBrk="1" hangingPunct="1">
              <a:defRPr/>
            </a:pPr>
            <a:r>
              <a:rPr lang="en-US" sz="2800" i="1" baseline="0" dirty="0">
                <a:effectLst>
                  <a:outerShdw blurRad="38100" dist="38100" dir="2700000" algn="tl">
                    <a:srgbClr val="C0C0C0"/>
                  </a:outerShdw>
                </a:effectLst>
                <a:latin typeface="Times New Roman" pitchFamily="18" charset="0"/>
              </a:rPr>
              <a:t>Now let us see how the data link layer can combine framing, flow control, and error control to achieve the delivery of data from one node to another. </a:t>
            </a:r>
          </a:p>
        </p:txBody>
      </p:sp>
      <p:pic>
        <p:nvPicPr>
          <p:cNvPr id="6" name="Picture 6"/>
          <p:cNvPicPr>
            <a:picLocks noChangeAspect="1" noChangeArrowheads="1"/>
          </p:cNvPicPr>
          <p:nvPr/>
        </p:nvPicPr>
        <p:blipFill>
          <a:blip r:embed="rId3"/>
          <a:srcRect/>
          <a:stretch>
            <a:fillRect/>
          </a:stretch>
        </p:blipFill>
        <p:spPr bwMode="auto">
          <a:xfrm>
            <a:off x="685800" y="3048000"/>
            <a:ext cx="7772400" cy="346951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1186"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p>
            <a:pPr algn="ctr">
              <a:defRPr/>
            </a:pPr>
            <a:endParaRPr lang="en-US" baseline="0">
              <a:effectLst>
                <a:outerShdw blurRad="38100" dist="38100" dir="2700000" algn="tl">
                  <a:srgbClr val="FFFFFF"/>
                </a:outerShdw>
              </a:effectLst>
              <a:latin typeface="Times New Roman" pitchFamily="18" charset="0"/>
            </a:endParaRPr>
          </a:p>
        </p:txBody>
      </p:sp>
      <p:sp>
        <p:nvSpPr>
          <p:cNvPr id="861187" name="Text Box 3"/>
          <p:cNvSpPr txBox="1">
            <a:spLocks noChangeArrowheads="1"/>
          </p:cNvSpPr>
          <p:nvPr/>
        </p:nvSpPr>
        <p:spPr bwMode="auto">
          <a:xfrm>
            <a:off x="228600" y="406400"/>
            <a:ext cx="5046574" cy="584775"/>
          </a:xfrm>
          <a:prstGeom prst="rect">
            <a:avLst/>
          </a:prstGeom>
          <a:noFill/>
          <a:ln w="9525">
            <a:noFill/>
            <a:miter lim="800000"/>
            <a:headEnd/>
            <a:tailEnd/>
          </a:ln>
          <a:effectLst/>
        </p:spPr>
        <p:txBody>
          <a:bodyPr wrap="none">
            <a:spAutoFit/>
          </a:bodyPr>
          <a:lstStyle/>
          <a:p>
            <a:pPr>
              <a:defRPr/>
            </a:pPr>
            <a:r>
              <a:rPr lang="en-US" baseline="0" dirty="0" smtClean="0">
                <a:effectLst>
                  <a:outerShdw blurRad="38100" dist="38100" dir="2700000" algn="tl">
                    <a:srgbClr val="C0C0C0"/>
                  </a:outerShdw>
                </a:effectLst>
                <a:latin typeface="Times" pitchFamily="18" charset="0"/>
              </a:rPr>
              <a:t> </a:t>
            </a:r>
            <a:r>
              <a:rPr lang="en-US" baseline="0" dirty="0">
                <a:effectLst>
                  <a:outerShdw blurRad="38100" dist="38100" dir="2700000" algn="tl">
                    <a:srgbClr val="C0C0C0"/>
                  </a:outerShdw>
                </a:effectLst>
                <a:latin typeface="Times" pitchFamily="18" charset="0"/>
              </a:rPr>
              <a:t>NOISELESS CHANNELS</a:t>
            </a:r>
          </a:p>
        </p:txBody>
      </p:sp>
      <p:sp>
        <p:nvSpPr>
          <p:cNvPr id="16389" name="Text Box 4"/>
          <p:cNvSpPr txBox="1">
            <a:spLocks noChangeArrowheads="1"/>
          </p:cNvSpPr>
          <p:nvPr/>
        </p:nvSpPr>
        <p:spPr bwMode="auto">
          <a:xfrm>
            <a:off x="8229600" y="6400800"/>
            <a:ext cx="184150" cy="366713"/>
          </a:xfrm>
          <a:prstGeom prst="rect">
            <a:avLst/>
          </a:prstGeom>
          <a:noFill/>
          <a:ln w="9525">
            <a:noFill/>
            <a:miter lim="800000"/>
            <a:headEnd/>
            <a:tailEnd/>
          </a:ln>
        </p:spPr>
        <p:txBody>
          <a:bodyPr wrap="none">
            <a:spAutoFit/>
          </a:bodyPr>
          <a:lstStyle/>
          <a:p>
            <a:endParaRPr lang="en-US" sz="1800" baseline="0">
              <a:latin typeface="Times New Roman" pitchFamily="18" charset="0"/>
            </a:endParaRPr>
          </a:p>
        </p:txBody>
      </p:sp>
      <p:sp>
        <p:nvSpPr>
          <p:cNvPr id="861189" name="Rectangle 5"/>
          <p:cNvSpPr>
            <a:spLocks noChangeArrowheads="1"/>
          </p:cNvSpPr>
          <p:nvPr/>
        </p:nvSpPr>
        <p:spPr bwMode="auto">
          <a:xfrm>
            <a:off x="304800" y="1600200"/>
            <a:ext cx="8229600" cy="1373188"/>
          </a:xfrm>
          <a:prstGeom prst="rect">
            <a:avLst/>
          </a:prstGeom>
          <a:noFill/>
          <a:ln w="9525">
            <a:noFill/>
            <a:miter lim="800000"/>
            <a:headEnd/>
            <a:tailEnd/>
          </a:ln>
          <a:effectLst/>
        </p:spPr>
        <p:txBody>
          <a:bodyPr anchor="ctr">
            <a:spAutoFit/>
          </a:bodyPr>
          <a:lstStyle/>
          <a:p>
            <a:pPr algn="just" eaLnBrk="1" hangingPunct="1">
              <a:defRPr/>
            </a:pPr>
            <a:r>
              <a:rPr lang="en-US" sz="2800" i="1" baseline="0">
                <a:effectLst>
                  <a:outerShdw blurRad="38100" dist="38100" dir="2700000" algn="tl">
                    <a:srgbClr val="C0C0C0"/>
                  </a:outerShdw>
                </a:effectLst>
                <a:latin typeface="Times New Roman" pitchFamily="18" charset="0"/>
              </a:rPr>
              <a:t>Let us first assume we have an ideal channel in which no frames are lost, duplicated, or corrupted. We introduce two protocols for this type of channel.</a:t>
            </a:r>
          </a:p>
        </p:txBody>
      </p:sp>
      <p:sp>
        <p:nvSpPr>
          <p:cNvPr id="16391" name="Rectangle 6"/>
          <p:cNvSpPr>
            <a:spLocks noChangeArrowheads="1"/>
          </p:cNvSpPr>
          <p:nvPr/>
        </p:nvSpPr>
        <p:spPr bwMode="auto">
          <a:xfrm>
            <a:off x="1752600" y="3200400"/>
            <a:ext cx="3581400" cy="830997"/>
          </a:xfrm>
          <a:prstGeom prst="rect">
            <a:avLst/>
          </a:prstGeom>
          <a:noFill/>
          <a:ln w="9525">
            <a:noFill/>
            <a:miter lim="800000"/>
            <a:headEnd/>
            <a:tailEnd/>
          </a:ln>
        </p:spPr>
        <p:txBody>
          <a:bodyPr wrap="square">
            <a:spAutoFit/>
          </a:bodyPr>
          <a:lstStyle/>
          <a:p>
            <a:pPr>
              <a:buClr>
                <a:schemeClr val="tx1"/>
              </a:buClr>
              <a:buSzPct val="117000"/>
              <a:buFont typeface="Wingdings" pitchFamily="2" charset="2"/>
              <a:buNone/>
            </a:pPr>
            <a:r>
              <a:rPr lang="en-US" sz="2400" baseline="0" dirty="0">
                <a:solidFill>
                  <a:srgbClr val="0033CC"/>
                </a:solidFill>
                <a:latin typeface="Times New Roman" pitchFamily="18" charset="0"/>
              </a:rPr>
              <a:t>Simplest Protocol</a:t>
            </a:r>
            <a:r>
              <a:rPr lang="fr-FR" sz="2400" baseline="0" dirty="0">
                <a:solidFill>
                  <a:srgbClr val="0033CC"/>
                </a:solidFill>
                <a:latin typeface="Times New Roman" pitchFamily="18" charset="0"/>
              </a:rPr>
              <a:t/>
            </a:r>
            <a:br>
              <a:rPr lang="fr-FR" sz="2400" baseline="0" dirty="0">
                <a:solidFill>
                  <a:srgbClr val="0033CC"/>
                </a:solidFill>
                <a:latin typeface="Times New Roman" pitchFamily="18" charset="0"/>
              </a:rPr>
            </a:br>
            <a:r>
              <a:rPr lang="fr-FR" sz="2400" baseline="0" dirty="0">
                <a:solidFill>
                  <a:srgbClr val="0033CC"/>
                </a:solidFill>
                <a:latin typeface="Times New Roman" pitchFamily="18" charset="0"/>
              </a:rPr>
              <a:t>Stop-and-</a:t>
            </a:r>
            <a:r>
              <a:rPr lang="fr-FR" sz="2400" baseline="0" dirty="0" err="1">
                <a:solidFill>
                  <a:srgbClr val="0033CC"/>
                </a:solidFill>
                <a:latin typeface="Times New Roman" pitchFamily="18" charset="0"/>
              </a:rPr>
              <a:t>Wait</a:t>
            </a:r>
            <a:r>
              <a:rPr lang="fr-FR" sz="2400" baseline="0" dirty="0">
                <a:solidFill>
                  <a:srgbClr val="0033CC"/>
                </a:solidFill>
                <a:latin typeface="Times New Roman" pitchFamily="18" charset="0"/>
              </a:rPr>
              <a:t> Protocol</a:t>
            </a:r>
            <a:endParaRPr lang="en-US" sz="2400" baseline="0" dirty="0">
              <a:solidFill>
                <a:srgbClr val="0033CC"/>
              </a:solidFill>
              <a:latin typeface="Times New Roman"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Line 2"/>
          <p:cNvSpPr>
            <a:spLocks noChangeShapeType="1"/>
          </p:cNvSpPr>
          <p:nvPr/>
        </p:nvSpPr>
        <p:spPr bwMode="auto">
          <a:xfrm>
            <a:off x="152400" y="152400"/>
            <a:ext cx="8763000" cy="0"/>
          </a:xfrm>
          <a:prstGeom prst="line">
            <a:avLst/>
          </a:prstGeom>
          <a:noFill/>
          <a:ln w="76200">
            <a:solidFill>
              <a:schemeClr val="hlink"/>
            </a:solidFill>
            <a:round/>
            <a:headEnd/>
            <a:tailEnd/>
          </a:ln>
        </p:spPr>
        <p:txBody>
          <a:bodyPr/>
          <a:lstStyle/>
          <a:p>
            <a:endParaRPr lang="en-US"/>
          </a:p>
        </p:txBody>
      </p:sp>
      <p:sp>
        <p:nvSpPr>
          <p:cNvPr id="17412" name="Line 3"/>
          <p:cNvSpPr>
            <a:spLocks noChangeShapeType="1"/>
          </p:cNvSpPr>
          <p:nvPr/>
        </p:nvSpPr>
        <p:spPr bwMode="auto">
          <a:xfrm>
            <a:off x="152400" y="990600"/>
            <a:ext cx="8763000" cy="0"/>
          </a:xfrm>
          <a:prstGeom prst="line">
            <a:avLst/>
          </a:prstGeom>
          <a:noFill/>
          <a:ln w="19050">
            <a:solidFill>
              <a:schemeClr val="hlink"/>
            </a:solidFill>
            <a:round/>
            <a:headEnd/>
            <a:tailEnd/>
          </a:ln>
        </p:spPr>
        <p:txBody>
          <a:bodyPr/>
          <a:lstStyle/>
          <a:p>
            <a:endParaRPr lang="en-US"/>
          </a:p>
        </p:txBody>
      </p:sp>
      <p:sp>
        <p:nvSpPr>
          <p:cNvPr id="17413" name="Text Box 4"/>
          <p:cNvSpPr txBox="1">
            <a:spLocks noChangeArrowheads="1"/>
          </p:cNvSpPr>
          <p:nvPr/>
        </p:nvSpPr>
        <p:spPr bwMode="auto">
          <a:xfrm>
            <a:off x="104775" y="381000"/>
            <a:ext cx="7374135" cy="461665"/>
          </a:xfrm>
          <a:prstGeom prst="rect">
            <a:avLst/>
          </a:prstGeom>
          <a:noFill/>
          <a:ln w="9525">
            <a:noFill/>
            <a:miter lim="800000"/>
            <a:headEnd/>
            <a:tailEnd/>
          </a:ln>
        </p:spPr>
        <p:txBody>
          <a:bodyPr wrap="none">
            <a:spAutoFit/>
          </a:bodyPr>
          <a:lstStyle/>
          <a:p>
            <a:r>
              <a:rPr lang="en-US" sz="2400" baseline="0" dirty="0" smtClean="0">
                <a:solidFill>
                  <a:schemeClr val="folHlink"/>
                </a:solidFill>
                <a:latin typeface="Times New Roman" pitchFamily="18" charset="0"/>
              </a:rPr>
              <a:t>  </a:t>
            </a:r>
            <a:r>
              <a:rPr lang="en-US" sz="2000" i="1" baseline="0" dirty="0">
                <a:latin typeface="Times New Roman" pitchFamily="18" charset="0"/>
              </a:rPr>
              <a:t>The design of the simplest protocol with no flow or error control</a:t>
            </a:r>
          </a:p>
        </p:txBody>
      </p:sp>
      <p:sp>
        <p:nvSpPr>
          <p:cNvPr id="17414" name="Line 5"/>
          <p:cNvSpPr>
            <a:spLocks noChangeShapeType="1"/>
          </p:cNvSpPr>
          <p:nvPr/>
        </p:nvSpPr>
        <p:spPr bwMode="auto">
          <a:xfrm>
            <a:off x="152400" y="6248400"/>
            <a:ext cx="8763000" cy="0"/>
          </a:xfrm>
          <a:prstGeom prst="line">
            <a:avLst/>
          </a:prstGeom>
          <a:noFill/>
          <a:ln w="76200">
            <a:solidFill>
              <a:schemeClr val="hlink"/>
            </a:solidFill>
            <a:round/>
            <a:headEnd/>
            <a:tailEnd/>
          </a:ln>
        </p:spPr>
        <p:txBody>
          <a:bodyPr/>
          <a:lstStyle/>
          <a:p>
            <a:endParaRPr lang="en-US"/>
          </a:p>
        </p:txBody>
      </p:sp>
      <p:pic>
        <p:nvPicPr>
          <p:cNvPr id="17415" name="Picture 6"/>
          <p:cNvPicPr>
            <a:picLocks noChangeAspect="1" noChangeArrowheads="1"/>
          </p:cNvPicPr>
          <p:nvPr/>
        </p:nvPicPr>
        <p:blipFill>
          <a:blip r:embed="rId3"/>
          <a:srcRect/>
          <a:stretch>
            <a:fillRect/>
          </a:stretch>
        </p:blipFill>
        <p:spPr bwMode="auto">
          <a:xfrm>
            <a:off x="623888" y="1247775"/>
            <a:ext cx="7605712" cy="4772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0" u="none" strike="noStrike" cap="none" normalizeH="0" baseline="-1800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0" u="none" strike="noStrike" cap="none" normalizeH="0" baseline="-18000" smtClean="0">
            <a:ln>
              <a:noFill/>
            </a:ln>
            <a:solidFill>
              <a:schemeClr val="tx1"/>
            </a:solidFill>
            <a:effectLst/>
            <a:latin typeface="Arial"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3399</TotalTime>
  <Words>1557</Words>
  <Application>Microsoft PowerPoint</Application>
  <PresentationFormat>On-screen Show (4:3)</PresentationFormat>
  <Paragraphs>189</Paragraphs>
  <Slides>55</Slides>
  <Notes>55</Notes>
  <HiddenSlides>0</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Blends</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Valued Gateway Client</dc:creator>
  <cp:lastModifiedBy>Ansuman</cp:lastModifiedBy>
  <cp:revision>228</cp:revision>
  <dcterms:created xsi:type="dcterms:W3CDTF">2000-01-15T04:50:39Z</dcterms:created>
  <dcterms:modified xsi:type="dcterms:W3CDTF">2012-04-02T18:39:20Z</dcterms:modified>
</cp:coreProperties>
</file>